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4630400" cy="8229600"/>
  <p:notesSz cx="8229600" cy="14630400"/>
  <p:embeddedFontLst>
    <p:embeddedFont>
      <p:font typeface="Inter" panose="020B0604020202020204" charset="0"/>
      <p:regular r:id="rId9"/>
    </p:embeddedFont>
    <p:embeddedFont>
      <p:font typeface="Nunito Sans Bold" panose="020B0604020202020204" charset="0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6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57512-B41B-F0B9-6C8B-A4711B509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8753A-6750-42AC-B6CB-BD1520167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E3EA2-DA4B-C506-F36F-E7BF2CD45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121EE-8EE1-D7D3-D4ED-FD38E9626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66073" y="977146"/>
            <a:ext cx="2140506" cy="418505"/>
          </a:xfrm>
          <a:prstGeom prst="roundRect">
            <a:avLst>
              <a:gd name="adj" fmla="val 18838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1106805" y="1047512"/>
            <a:ext cx="1859042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(TTB)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966073" y="1475423"/>
            <a:ext cx="7211854" cy="1466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Compliance as a Service (CaaS)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966073" y="3240881"/>
            <a:ext cx="7211854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Packages and Operating Model for MSPs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966073" y="3812500"/>
            <a:ext cx="2270998" cy="3439954"/>
          </a:xfrm>
          <a:prstGeom prst="roundRect">
            <a:avLst>
              <a:gd name="adj" fmla="val 4339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208246" y="4054673"/>
            <a:ext cx="1786652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CaaS Tiered Packages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208246" y="4907280"/>
            <a:ext cx="1786652" cy="1736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Four governance tiers from Foundation to Resilient Plus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3436501" y="3812500"/>
            <a:ext cx="2270998" cy="3439954"/>
          </a:xfrm>
          <a:prstGeom prst="roundRect">
            <a:avLst>
              <a:gd name="adj" fmla="val 4339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3678674" y="4054673"/>
            <a:ext cx="1786652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Joint TTB + MSP Model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3678674" y="4907280"/>
            <a:ext cx="1786652" cy="1389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controls meet regulatory governance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5906929" y="3812500"/>
            <a:ext cx="2270998" cy="3439954"/>
          </a:xfrm>
          <a:prstGeom prst="roundRect">
            <a:avLst>
              <a:gd name="adj" fmla="val 4339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6149102" y="4054673"/>
            <a:ext cx="1786652" cy="1099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New Revenue Streams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6149102" y="5273754"/>
            <a:ext cx="1786652" cy="1736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Turn compliance pressure into predictable monthly income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93119" y="7617381"/>
            <a:ext cx="351353" cy="2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50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9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4287" y="940237"/>
            <a:ext cx="1173599" cy="296228"/>
          </a:xfrm>
          <a:prstGeom prst="roundRect">
            <a:avLst>
              <a:gd name="adj" fmla="val 2031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682" y="1016675"/>
            <a:ext cx="143232" cy="1432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86470" y="993934"/>
            <a:ext cx="744022" cy="188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OVERVIEW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64287" y="1282898"/>
            <a:ext cx="8793718" cy="559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Market Reality &amp; The Compliance Gap</a:t>
            </a:r>
            <a:endParaRPr lang="en-US" sz="3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7" y="2147411"/>
            <a:ext cx="3559016" cy="3559016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6884313" y="2147411"/>
            <a:ext cx="3336608" cy="3059668"/>
          </a:xfrm>
          <a:prstGeom prst="roundRect">
            <a:avLst>
              <a:gd name="adj" fmla="val 2458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4"/>
          <p:cNvSpPr/>
          <p:nvPr/>
        </p:nvSpPr>
        <p:spPr>
          <a:xfrm>
            <a:off x="7071003" y="2334101"/>
            <a:ext cx="2963228" cy="559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MSP Market is Changing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7071003" y="3009781"/>
            <a:ext cx="2963228" cy="1970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MSPs are now regulated digital service providers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 expect guidance, assurance, and accountability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Legislation such as CSRB, GDPR, NIS2, DORA, AI Act and ISO now explicitly put MSPs in scope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10337006" y="2147411"/>
            <a:ext cx="3336608" cy="3059668"/>
          </a:xfrm>
          <a:prstGeom prst="roundRect">
            <a:avLst>
              <a:gd name="adj" fmla="val 2458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7"/>
          <p:cNvSpPr/>
          <p:nvPr/>
        </p:nvSpPr>
        <p:spPr>
          <a:xfrm>
            <a:off x="10523696" y="2334101"/>
            <a:ext cx="2963228" cy="559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Compliance Gap MSPs Face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10523696" y="3009781"/>
            <a:ext cx="2963228" cy="2010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Lack in-house legal, risk, or GRC expertise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Strong technical security, but weak documented governance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Struggle to translate regulation into billable services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Rising exposure to negligence findings and enforcement risk</a:t>
            </a:r>
            <a:endParaRPr lang="en-US" sz="1400" dirty="0"/>
          </a:p>
        </p:txBody>
      </p:sp>
      <p:sp>
        <p:nvSpPr>
          <p:cNvPr id="13" name="Shape 9"/>
          <p:cNvSpPr/>
          <p:nvPr/>
        </p:nvSpPr>
        <p:spPr>
          <a:xfrm>
            <a:off x="6884313" y="5323165"/>
            <a:ext cx="6789301" cy="1835468"/>
          </a:xfrm>
          <a:prstGeom prst="roundRect">
            <a:avLst>
              <a:gd name="adj" fmla="val 4098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0"/>
          <p:cNvSpPr/>
          <p:nvPr/>
        </p:nvSpPr>
        <p:spPr>
          <a:xfrm>
            <a:off x="7071003" y="5509855"/>
            <a:ext cx="2238613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Clients Expect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7071003" y="5905738"/>
            <a:ext cx="6415921" cy="1066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and secure use of AI tools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Breach-ready incident workflows (24h / 72h)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ISO and certification readiness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GDPR and future certification scheme support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192762" y="7634049"/>
            <a:ext cx="473631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5091946" y="7634049"/>
            <a:ext cx="4446389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0101" y="7530822"/>
            <a:ext cx="1247418" cy="460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7250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49630" y="3118009"/>
            <a:ext cx="1512451" cy="268367"/>
          </a:xfrm>
          <a:prstGeom prst="roundRect">
            <a:avLst>
              <a:gd name="adj" fmla="val 19757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905" y="3189089"/>
            <a:ext cx="126206" cy="1262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41214" y="3172897"/>
            <a:ext cx="1118592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5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INSIGHT</a:t>
            </a:r>
            <a:endParaRPr lang="en-US" sz="950" dirty="0"/>
          </a:p>
        </p:txBody>
      </p:sp>
      <p:sp>
        <p:nvSpPr>
          <p:cNvPr id="6" name="Text 2"/>
          <p:cNvSpPr/>
          <p:nvPr/>
        </p:nvSpPr>
        <p:spPr>
          <a:xfrm>
            <a:off x="849630" y="3422452"/>
            <a:ext cx="7650123" cy="493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Core Problem — and the Opportunity</a:t>
            </a:r>
            <a:endParaRPr lang="en-US" sz="3100" dirty="0"/>
          </a:p>
        </p:txBody>
      </p:sp>
      <p:sp>
        <p:nvSpPr>
          <p:cNvPr id="7" name="Text 3"/>
          <p:cNvSpPr/>
          <p:nvPr/>
        </p:nvSpPr>
        <p:spPr>
          <a:xfrm>
            <a:off x="797839" y="4330422"/>
            <a:ext cx="6273165" cy="792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Compliance has become both a risk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revenue opportunity. MSPs are now in scope — for the first time — as targets for regulation under the Cyber Security Resilience Bill (CSRB). Most MSPs have strong technical controls but lack the documented governance frameworks regulators and auditors demand.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886182" y="6323658"/>
            <a:ext cx="6273165" cy="792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solution is not just hardware and software. Clients need strategy: processes, policies, and a partner who can navigate increasingly complex regulatory landscapes alongside them. Compliance as a Service has surged as both a challenge and an opportunity for the MSP sector.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7671482" y="4170722"/>
            <a:ext cx="6509338" cy="2327136"/>
          </a:xfrm>
          <a:prstGeom prst="roundRect">
            <a:avLst>
              <a:gd name="adj" fmla="val 6123"/>
            </a:avLst>
          </a:prstGeom>
          <a:solidFill>
            <a:srgbClr val="BBE9F7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79" y="5973128"/>
            <a:ext cx="370377" cy="29634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78046" y="4343296"/>
            <a:ext cx="5602724" cy="1469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key issue: in order to offer CaaS, the MSP itself must first be compliant and have the relevant processes and policies in place.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cannot sell Compliance-as-a-Service unless you can demonstrate compliance yourself</a:t>
            </a: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7559397" y="5004435"/>
            <a:ext cx="6184821" cy="887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550"/>
              </a:lnSpc>
              <a:buSzPct val="100000"/>
              <a:buChar char="•"/>
            </a:pP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7559397" y="5973128"/>
            <a:ext cx="6184821" cy="3964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169902" y="7710130"/>
            <a:ext cx="418624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5355550" y="7710130"/>
            <a:ext cx="3919061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1432" y="7613928"/>
            <a:ext cx="1098947" cy="406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0B2E-7025-BE44-AF27-3C98C8E6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F59BC24-54B3-D2BA-67FC-6456E770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72508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57A04086-A3E1-45C5-8A0C-08197FF8B3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905" y="3189089"/>
            <a:ext cx="126206" cy="126206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D4CEC953-A8AE-0352-A5BB-B4CD6A0407FA}"/>
              </a:ext>
            </a:extLst>
          </p:cNvPr>
          <p:cNvSpPr/>
          <p:nvPr/>
        </p:nvSpPr>
        <p:spPr>
          <a:xfrm>
            <a:off x="1141214" y="3172897"/>
            <a:ext cx="1118592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5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INSIGHT</a:t>
            </a:r>
            <a:endParaRPr lang="en-US" sz="95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0E7A65CA-3D99-8434-CCD6-79E83FC4B41D}"/>
              </a:ext>
            </a:extLst>
          </p:cNvPr>
          <p:cNvSpPr/>
          <p:nvPr/>
        </p:nvSpPr>
        <p:spPr>
          <a:xfrm>
            <a:off x="740780" y="3727965"/>
            <a:ext cx="7126259" cy="3461386"/>
          </a:xfrm>
          <a:prstGeom prst="roundRect">
            <a:avLst>
              <a:gd name="adj" fmla="val 3746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146780F-BC5E-32E1-17B0-2D234077E62E}"/>
              </a:ext>
            </a:extLst>
          </p:cNvPr>
          <p:cNvSpPr/>
          <p:nvPr/>
        </p:nvSpPr>
        <p:spPr>
          <a:xfrm>
            <a:off x="2792280" y="3019425"/>
            <a:ext cx="2646402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TTB's Proposal to MSPs</a:t>
            </a:r>
            <a:endParaRPr lang="en-US" sz="32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3DD72012-7C94-B0D2-3920-06AEA1513CD2}"/>
              </a:ext>
            </a:extLst>
          </p:cNvPr>
          <p:cNvSpPr/>
          <p:nvPr/>
        </p:nvSpPr>
        <p:spPr>
          <a:xfrm>
            <a:off x="1251195" y="4114800"/>
            <a:ext cx="6184821" cy="3964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TTB proposes to add additional services to those currently offered to MSP customers, leveraging the existing relationship and opening new revenue streams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F49A33A0-0B61-41E5-8CD2-AB49AC5E65AC}"/>
              </a:ext>
            </a:extLst>
          </p:cNvPr>
          <p:cNvSpPr/>
          <p:nvPr/>
        </p:nvSpPr>
        <p:spPr>
          <a:xfrm>
            <a:off x="1078111" y="5233930"/>
            <a:ext cx="6184821" cy="887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Position Compliance as a new revenue and risk area for MSP clients</a:t>
            </a:r>
            <a:endParaRPr lang="en-US" sz="1600" dirty="0"/>
          </a:p>
          <a:p>
            <a:pPr marL="342900" indent="-342900" algn="l"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 covers the technical control side</a:t>
            </a:r>
            <a:endParaRPr lang="en-US" sz="1600" dirty="0"/>
          </a:p>
          <a:p>
            <a:pPr marL="342900" indent="-342900" algn="l"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TTB covers regulatory interpretation and governance</a:t>
            </a:r>
            <a:endParaRPr lang="en-US" sz="1600" dirty="0"/>
          </a:p>
          <a:p>
            <a:pPr marL="342900" indent="-342900" algn="l"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Together: a complete, defensible compliance offering</a:t>
            </a:r>
            <a:endParaRPr lang="en-US" sz="1600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60903480-9241-A7F1-A3ED-845F89529DBE}"/>
              </a:ext>
            </a:extLst>
          </p:cNvPr>
          <p:cNvSpPr/>
          <p:nvPr/>
        </p:nvSpPr>
        <p:spPr>
          <a:xfrm>
            <a:off x="8204371" y="4150399"/>
            <a:ext cx="6078788" cy="1971141"/>
          </a:xfrm>
          <a:prstGeom prst="rect">
            <a:avLst/>
          </a:prstGeom>
          <a:solidFill>
            <a:srgbClr val="66FFFF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Primary Promise:</a:t>
            </a:r>
            <a:r>
              <a:rPr lang="en-US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Turn compliance pressure into a packaged,                      Secure-by-Design service — without hiring lawyers, risk officers, or governance teams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2FBCFD42-BDA5-2243-14A7-AF912650EE31}"/>
              </a:ext>
            </a:extLst>
          </p:cNvPr>
          <p:cNvSpPr/>
          <p:nvPr/>
        </p:nvSpPr>
        <p:spPr>
          <a:xfrm>
            <a:off x="169902" y="7710130"/>
            <a:ext cx="418624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300" dirty="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13CC29E4-55F8-35F4-6A04-26EA1303B2DB}"/>
              </a:ext>
            </a:extLst>
          </p:cNvPr>
          <p:cNvSpPr/>
          <p:nvPr/>
        </p:nvSpPr>
        <p:spPr>
          <a:xfrm>
            <a:off x="5355550" y="7710130"/>
            <a:ext cx="3919061" cy="213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00" dirty="0"/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6FC0DB79-3A43-A1F7-4C56-A28964A49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1432" y="7613928"/>
            <a:ext cx="1098947" cy="4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6310" y="939284"/>
            <a:ext cx="1591032" cy="293132"/>
          </a:xfrm>
          <a:prstGeom prst="roundRect">
            <a:avLst>
              <a:gd name="adj" fmla="val 20360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1062871" y="992505"/>
            <a:ext cx="1377910" cy="186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PACKAGES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956310" y="1278017"/>
            <a:ext cx="7119342" cy="555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CaaS Tiered Operating Model</a:t>
            </a:r>
            <a:endParaRPr lang="en-US" sz="3450" dirty="0"/>
          </a:p>
        </p:txBody>
      </p:sp>
      <p:sp>
        <p:nvSpPr>
          <p:cNvPr id="5" name="Text 3"/>
          <p:cNvSpPr/>
          <p:nvPr/>
        </p:nvSpPr>
        <p:spPr>
          <a:xfrm>
            <a:off x="956310" y="2004417"/>
            <a:ext cx="12717780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offers a range of packages for ongoing governance and compliance support on a monthly basis. Pricing is indicative — deliverables can be tailored to client requirements. A one-off Base Compliance Operating review is also available at </a:t>
            </a: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£1,500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956310" y="2599849"/>
            <a:ext cx="3093720" cy="4690348"/>
          </a:xfrm>
          <a:prstGeom prst="roundRect">
            <a:avLst>
              <a:gd name="adj" fmla="val 2411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79170" y="2622709"/>
            <a:ext cx="3048000" cy="532805"/>
          </a:xfrm>
          <a:prstGeom prst="roundRect">
            <a:avLst>
              <a:gd name="adj" fmla="val 885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2369939" y="2718792"/>
            <a:ext cx="266343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1</a:t>
            </a:r>
            <a:endParaRPr lang="en-US" sz="2050" dirty="0"/>
          </a:p>
        </p:txBody>
      </p:sp>
      <p:sp>
        <p:nvSpPr>
          <p:cNvPr id="9" name="Text 7"/>
          <p:cNvSpPr/>
          <p:nvPr/>
        </p:nvSpPr>
        <p:spPr>
          <a:xfrm>
            <a:off x="1156692" y="3269694"/>
            <a:ext cx="2220158" cy="277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Tier 1 — Foundation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156692" y="3615690"/>
            <a:ext cx="2692956" cy="700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SMEs, low-impact services, smaller in-scope MSPs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1156692" y="4384596"/>
            <a:ext cx="2692956" cy="933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Coverage: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Basic decision log, simple risk register, asset list, incident log, supplier list, annual management review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156692" y="5386983"/>
            <a:ext cx="2692956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Outcome: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Baseline compliance. Avoids negligence findings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1156692" y="5922407"/>
            <a:ext cx="2692956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£6k–£10k  |  </a:t>
            </a: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£800–£1,250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4164211" y="2599849"/>
            <a:ext cx="3093839" cy="4690348"/>
          </a:xfrm>
          <a:prstGeom prst="roundRect">
            <a:avLst>
              <a:gd name="adj" fmla="val 2411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4187071" y="2622709"/>
            <a:ext cx="3048119" cy="532805"/>
          </a:xfrm>
          <a:prstGeom prst="roundRect">
            <a:avLst>
              <a:gd name="adj" fmla="val 885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577959" y="2718792"/>
            <a:ext cx="266343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2</a:t>
            </a:r>
            <a:endParaRPr lang="en-US" sz="2050" dirty="0"/>
          </a:p>
        </p:txBody>
      </p:sp>
      <p:sp>
        <p:nvSpPr>
          <p:cNvPr id="17" name="Text 15"/>
          <p:cNvSpPr/>
          <p:nvPr/>
        </p:nvSpPr>
        <p:spPr>
          <a:xfrm>
            <a:off x="4364593" y="3269694"/>
            <a:ext cx="2220158" cy="277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Tier 2 — Assured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4364593" y="3615690"/>
            <a:ext cx="2693075" cy="700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MSPs, SaaS, mid-sized clients, supply-chain exposed firms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4364593" y="4384596"/>
            <a:ext cx="2693075" cy="140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Coverage: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Full decision log, categorised risk register, risk summaries, supplier risk records, 24h/72h incident readiness, RACI, training matrix, metrics dashboard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4364593" y="5853946"/>
            <a:ext cx="2693075" cy="700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Outcome: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Defensible compliance. Reduced audit friction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4364593" y="6622852"/>
            <a:ext cx="2693075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£15k–£25k  |  </a:t>
            </a: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£1,250–£2,500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7372231" y="2599849"/>
            <a:ext cx="3093839" cy="4690348"/>
          </a:xfrm>
          <a:prstGeom prst="roundRect">
            <a:avLst>
              <a:gd name="adj" fmla="val 2411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7395091" y="2622709"/>
            <a:ext cx="3048119" cy="532805"/>
          </a:xfrm>
          <a:prstGeom prst="roundRect">
            <a:avLst>
              <a:gd name="adj" fmla="val 885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8785979" y="2718792"/>
            <a:ext cx="266343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3</a:t>
            </a:r>
            <a:endParaRPr lang="en-US" sz="2050" dirty="0"/>
          </a:p>
        </p:txBody>
      </p:sp>
      <p:sp>
        <p:nvSpPr>
          <p:cNvPr id="25" name="Text 23"/>
          <p:cNvSpPr/>
          <p:nvPr/>
        </p:nvSpPr>
        <p:spPr>
          <a:xfrm>
            <a:off x="7572613" y="3269694"/>
            <a:ext cx="2220158" cy="277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Tier 3 — Resilient</a:t>
            </a:r>
            <a:endParaRPr lang="en-US" sz="1700" dirty="0"/>
          </a:p>
        </p:txBody>
      </p:sp>
      <p:sp>
        <p:nvSpPr>
          <p:cNvPr id="26" name="Text 24"/>
          <p:cNvSpPr/>
          <p:nvPr/>
        </p:nvSpPr>
        <p:spPr>
          <a:xfrm>
            <a:off x="7572613" y="3615690"/>
            <a:ext cx="2693075" cy="700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Large MSPs, larger companies, high-impact digital services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7572613" y="4384596"/>
            <a:ext cx="2693075" cy="140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Coverage: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Executive risk decisions, risk trends, accepted risk log, BCP and crisis testing, supplier dependency mapping, board reviews, incident simulations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7572613" y="5853946"/>
            <a:ext cx="2693075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Outcome: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Regulator-ready. Lower enforcement risk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7572613" y="6389370"/>
            <a:ext cx="2693075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£30k–£45k  |  </a:t>
            </a: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£2,500–£4,500</a:t>
            </a:r>
            <a:endParaRPr lang="en-US" sz="1350" dirty="0"/>
          </a:p>
        </p:txBody>
      </p:sp>
      <p:sp>
        <p:nvSpPr>
          <p:cNvPr id="30" name="Shape 28"/>
          <p:cNvSpPr/>
          <p:nvPr/>
        </p:nvSpPr>
        <p:spPr>
          <a:xfrm>
            <a:off x="10580251" y="2599849"/>
            <a:ext cx="3093839" cy="4690348"/>
          </a:xfrm>
          <a:prstGeom prst="roundRect">
            <a:avLst>
              <a:gd name="adj" fmla="val 2411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Shape 29"/>
          <p:cNvSpPr/>
          <p:nvPr/>
        </p:nvSpPr>
        <p:spPr>
          <a:xfrm>
            <a:off x="10603111" y="2622709"/>
            <a:ext cx="3048119" cy="532805"/>
          </a:xfrm>
          <a:prstGeom prst="roundRect">
            <a:avLst>
              <a:gd name="adj" fmla="val 885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11993999" y="2718792"/>
            <a:ext cx="266343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4</a:t>
            </a:r>
            <a:endParaRPr lang="en-US" sz="2050" dirty="0"/>
          </a:p>
        </p:txBody>
      </p:sp>
      <p:sp>
        <p:nvSpPr>
          <p:cNvPr id="33" name="Text 31"/>
          <p:cNvSpPr/>
          <p:nvPr/>
        </p:nvSpPr>
        <p:spPr>
          <a:xfrm>
            <a:off x="10780633" y="3269694"/>
            <a:ext cx="2346127" cy="277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Tier 4 — Resilient Plus</a:t>
            </a:r>
            <a:endParaRPr lang="en-US" sz="1700" dirty="0"/>
          </a:p>
        </p:txBody>
      </p:sp>
      <p:sp>
        <p:nvSpPr>
          <p:cNvPr id="34" name="Text 32"/>
          <p:cNvSpPr/>
          <p:nvPr/>
        </p:nvSpPr>
        <p:spPr>
          <a:xfrm>
            <a:off x="10780633" y="3615690"/>
            <a:ext cx="2693075" cy="700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Critical suppliers, enterprise level, data centres, CNI-aligned</a:t>
            </a:r>
            <a:endParaRPr lang="en-US" sz="1350" dirty="0"/>
          </a:p>
        </p:txBody>
      </p:sp>
      <p:sp>
        <p:nvSpPr>
          <p:cNvPr id="35" name="Text 33"/>
          <p:cNvSpPr/>
          <p:nvPr/>
        </p:nvSpPr>
        <p:spPr>
          <a:xfrm>
            <a:off x="10780633" y="4384596"/>
            <a:ext cx="2693075" cy="1634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Coverage: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Real-time risk visibility, continuous supplier assurance, live incident command evidence, direction-response readiness, cultural metrics, crisis simulations, BCP tests</a:t>
            </a:r>
            <a:endParaRPr lang="en-US" sz="1350" dirty="0"/>
          </a:p>
        </p:txBody>
      </p:sp>
      <p:sp>
        <p:nvSpPr>
          <p:cNvPr id="36" name="Text 34"/>
          <p:cNvSpPr/>
          <p:nvPr/>
        </p:nvSpPr>
        <p:spPr>
          <a:xfrm>
            <a:off x="10780633" y="6087428"/>
            <a:ext cx="2693075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Outcome: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Maximum regulator trust. Strategic advantage</a:t>
            </a:r>
            <a:endParaRPr lang="en-US" sz="1350" dirty="0"/>
          </a:p>
        </p:txBody>
      </p:sp>
      <p:sp>
        <p:nvSpPr>
          <p:cNvPr id="37" name="Text 35"/>
          <p:cNvSpPr/>
          <p:nvPr/>
        </p:nvSpPr>
        <p:spPr>
          <a:xfrm>
            <a:off x="10780633" y="6622852"/>
            <a:ext cx="2693075" cy="466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£60k–£100k+  |  </a:t>
            </a:r>
            <a:r>
              <a:rPr lang="en-US" sz="13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Monthly:</a:t>
            </a: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£5,000–£8,500</a:t>
            </a:r>
            <a:endParaRPr lang="en-US" sz="1350" dirty="0"/>
          </a:p>
        </p:txBody>
      </p:sp>
      <p:sp>
        <p:nvSpPr>
          <p:cNvPr id="38" name="Text 36"/>
          <p:cNvSpPr/>
          <p:nvPr/>
        </p:nvSpPr>
        <p:spPr>
          <a:xfrm>
            <a:off x="191214" y="7639288"/>
            <a:ext cx="476607" cy="25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500" dirty="0"/>
          </a:p>
        </p:txBody>
      </p:sp>
      <p:sp>
        <p:nvSpPr>
          <p:cNvPr id="39" name="Text 37"/>
          <p:cNvSpPr/>
          <p:nvPr/>
        </p:nvSpPr>
        <p:spPr>
          <a:xfrm>
            <a:off x="5109924" y="7639288"/>
            <a:ext cx="4410670" cy="25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4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007" y="7536537"/>
            <a:ext cx="1237298" cy="4570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1026319"/>
            <a:ext cx="1303853" cy="297061"/>
          </a:xfrm>
          <a:prstGeom prst="roundRect">
            <a:avLst>
              <a:gd name="adj" fmla="val 20295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06" y="1103114"/>
            <a:ext cx="143470" cy="1434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88852" y="1080135"/>
            <a:ext cx="873443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STEPS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66073" y="1369933"/>
            <a:ext cx="9694545" cy="560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Positioning &amp; The Strategic Outcome for MSPs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966073" y="2105620"/>
            <a:ext cx="12698254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not about selling more software — it's about becoming a </a:t>
            </a: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trusted, regulation-aware digital partner</a:t>
            </a: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These packages help MSPs </a:t>
            </a:r>
            <a:r>
              <a:rPr lang="en-US" sz="14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monetise</a:t>
            </a: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compliance and stay ahead of compliance-driven clients and competitors.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966073" y="2841665"/>
            <a:ext cx="3006804" cy="2273379"/>
          </a:xfrm>
          <a:prstGeom prst="roundRect">
            <a:avLst>
              <a:gd name="adj" fmla="val 33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153120" y="3028712"/>
            <a:ext cx="2242780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MSPs Deliver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153120" y="3425666"/>
            <a:ext cx="2632710" cy="1265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Threat research and MDR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Endpoint and server protection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controls aligned to CSRA / NIS2 outcomes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4089440" y="2841665"/>
            <a:ext cx="3006923" cy="2273379"/>
          </a:xfrm>
          <a:prstGeom prst="roundRect">
            <a:avLst>
              <a:gd name="adj" fmla="val 33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4276487" y="3028712"/>
            <a:ext cx="2242780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TTB Delivers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276487" y="3425666"/>
            <a:ext cx="2632829" cy="1502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Regulatory interpretation and governance design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Decision frameworks, policies, and risk registers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Incident readiness and regulator-ready evidence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966073" y="5231606"/>
            <a:ext cx="6130290" cy="1840468"/>
          </a:xfrm>
          <a:prstGeom prst="roundRect">
            <a:avLst>
              <a:gd name="adj" fmla="val 409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1153120" y="5418653"/>
            <a:ext cx="2242780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With TTB, MSPs Can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153120" y="5815608"/>
            <a:ext cx="5756196" cy="1069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Prove their own compliance posture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Package CaaS as a billable service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Stay ahead of compliance-driven buyers</a:t>
            </a:r>
            <a:endParaRPr lang="en-US" sz="14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Outpace competitors still focused on tools alone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7412474" y="2710458"/>
            <a:ext cx="6388656" cy="4492823"/>
          </a:xfrm>
          <a:prstGeom prst="roundRect">
            <a:avLst>
              <a:gd name="adj" fmla="val 2875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7591901" y="2827020"/>
            <a:ext cx="2377916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Core Message to MSPs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7591901" y="3223974"/>
            <a:ext cx="6029801" cy="710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MSPs aren't just fixing IT anymore. They are now regulated digital service providers. These packages position MSPs as </a:t>
            </a: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decision owners, not tool resellers.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7591901" y="4039314"/>
            <a:ext cx="6029801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TTB gives MSPs a defensible governance foundation, a packaged and tiered CaaS operating model, and a way to monetise compliance pressure without needing to hire lawyers, risk officers, or governance teams.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7591901" y="5091470"/>
            <a:ext cx="6029801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Turn compliance pressure into predictable monthly revenue — and a lasting competitive advantage.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193119" y="7632859"/>
            <a:ext cx="471249" cy="255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5087898" y="7632859"/>
            <a:ext cx="4454604" cy="255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7482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Custom</PresentationFormat>
  <Paragraphs>107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Inter</vt:lpstr>
      <vt:lpstr>Arial</vt:lpstr>
      <vt:lpstr>Nunito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Penny Heyes</dc:creator>
  <cp:lastModifiedBy>Penny Heyes</cp:lastModifiedBy>
  <cp:revision>4</cp:revision>
  <dcterms:created xsi:type="dcterms:W3CDTF">2026-04-07T13:22:43Z</dcterms:created>
  <dcterms:modified xsi:type="dcterms:W3CDTF">2026-04-08T13:00:59Z</dcterms:modified>
</cp:coreProperties>
</file>