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Inter" panose="020B0604020202020204" charset="0"/>
      <p:regular r:id="rId14"/>
    </p:embeddedFont>
    <p:embeddedFont>
      <p:font typeface="Nunito Sans Light" pitchFamily="2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nny Heyes" userId="bbccbed7290cc6b7" providerId="LiveId" clId="{C5D30111-18D0-47F6-BBC5-17946CF06CB9}"/>
    <pc:docChg chg="undo custSel modSld">
      <pc:chgData name="Penny Heyes" userId="bbccbed7290cc6b7" providerId="LiveId" clId="{C5D30111-18D0-47F6-BBC5-17946CF06CB9}" dt="2025-11-21T12:35:21.439" v="12" actId="255"/>
      <pc:docMkLst>
        <pc:docMk/>
      </pc:docMkLst>
      <pc:sldChg chg="modSp mod">
        <pc:chgData name="Penny Heyes" userId="bbccbed7290cc6b7" providerId="LiveId" clId="{C5D30111-18D0-47F6-BBC5-17946CF06CB9}" dt="2025-11-21T12:33:24.933" v="2" actId="1076"/>
        <pc:sldMkLst>
          <pc:docMk/>
          <pc:sldMk cId="0" sldId="256"/>
        </pc:sldMkLst>
        <pc:spChg chg="mod">
          <ac:chgData name="Penny Heyes" userId="bbccbed7290cc6b7" providerId="LiveId" clId="{C5D30111-18D0-47F6-BBC5-17946CF06CB9}" dt="2025-11-21T12:33:19.566" v="1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3:24.933" v="2" actId="1076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Penny Heyes" userId="bbccbed7290cc6b7" providerId="LiveId" clId="{C5D30111-18D0-47F6-BBC5-17946CF06CB9}" dt="2025-11-21T12:35:21.439" v="12" actId="255"/>
        <pc:sldMkLst>
          <pc:docMk/>
          <pc:sldMk cId="0" sldId="263"/>
        </pc:sldMkLst>
        <pc:spChg chg="mod">
          <ac:chgData name="Penny Heyes" userId="bbccbed7290cc6b7" providerId="LiveId" clId="{C5D30111-18D0-47F6-BBC5-17946CF06CB9}" dt="2025-11-21T12:35:21.439" v="12" actId="255"/>
          <ac:spMkLst>
            <pc:docMk/>
            <pc:sldMk cId="0" sldId="263"/>
            <ac:spMk id="5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5:17.049" v="11" actId="255"/>
          <ac:spMkLst>
            <pc:docMk/>
            <pc:sldMk cId="0" sldId="263"/>
            <ac:spMk id="8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5:09.304" v="10" actId="255"/>
          <ac:spMkLst>
            <pc:docMk/>
            <pc:sldMk cId="0" sldId="263"/>
            <ac:spMk id="11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5:01.488" v="9" actId="255"/>
          <ac:spMkLst>
            <pc:docMk/>
            <pc:sldMk cId="0" sldId="263"/>
            <ac:spMk id="14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4:50.073" v="6" actId="255"/>
          <ac:spMkLst>
            <pc:docMk/>
            <pc:sldMk cId="0" sldId="263"/>
            <ac:spMk id="17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4:40.967" v="5" actId="255"/>
          <ac:spMkLst>
            <pc:docMk/>
            <pc:sldMk cId="0" sldId="263"/>
            <ac:spMk id="20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4:15.458" v="3" actId="255"/>
          <ac:spMkLst>
            <pc:docMk/>
            <pc:sldMk cId="0" sldId="263"/>
            <ac:spMk id="23" creationId="{00000000-0000-0000-0000-000000000000}"/>
          </ac:spMkLst>
        </pc:spChg>
        <pc:spChg chg="mod">
          <ac:chgData name="Penny Heyes" userId="bbccbed7290cc6b7" providerId="LiveId" clId="{C5D30111-18D0-47F6-BBC5-17946CF06CB9}" dt="2025-11-21T12:34:28.582" v="4" actId="255"/>
          <ac:spMkLst>
            <pc:docMk/>
            <pc:sldMk cId="0" sldId="263"/>
            <ac:spMk id="2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6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2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BAD2">
              <a:alpha val="85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93790" y="2452807"/>
            <a:ext cx="604397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567E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MSP Governance Program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3370540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Strengthen resilience. </a:t>
            </a:r>
          </a:p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Reduce liability. </a:t>
            </a:r>
          </a:p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Increase customer trust.</a:t>
            </a:r>
            <a:endParaRPr lang="en-US" sz="5350" dirty="0"/>
          </a:p>
        </p:txBody>
      </p:sp>
      <p:sp>
        <p:nvSpPr>
          <p:cNvPr id="6" name="Text 3"/>
          <p:cNvSpPr/>
          <p:nvPr/>
        </p:nvSpPr>
        <p:spPr>
          <a:xfrm>
            <a:off x="793789" y="6641479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Aligned with </a:t>
            </a:r>
            <a:r>
              <a:rPr lang="en-US" sz="19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NCSC CAF 4.0</a:t>
            </a: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and the </a:t>
            </a:r>
            <a:r>
              <a:rPr lang="en-US" sz="19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Cyber Security &amp; Resilience Bill (2025)</a:t>
            </a: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3" y="7565231"/>
            <a:ext cx="961668" cy="4733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51044" y="7690723"/>
            <a:ext cx="172843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14142601" y="7690723"/>
            <a:ext cx="323255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6275" y="729734"/>
            <a:ext cx="5293638" cy="528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Why </a:t>
            </a:r>
            <a:r>
              <a:rPr lang="en-US" sz="3300" b="1" dirty="0">
                <a:solidFill>
                  <a:srgbClr val="0056B3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Customers</a:t>
            </a:r>
            <a:r>
              <a:rPr lang="en-US" sz="33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Want This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596152"/>
            <a:ext cx="845344" cy="10144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90688" y="1765221"/>
            <a:ext cx="2122527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Clear Responsibilities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1690688" y="2130743"/>
            <a:ext cx="122634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 understanding of responsibilities</a:t>
            </a:r>
            <a:endParaRPr lang="en-US" sz="1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2610564"/>
            <a:ext cx="845344" cy="10144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90688" y="2779633"/>
            <a:ext cx="2262783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Documented Pathways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1690688" y="3145155"/>
            <a:ext cx="122634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Documented governance pathways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5" y="3624977"/>
            <a:ext cx="845344" cy="10144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90688" y="3794046"/>
            <a:ext cx="211347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Lower Cyber Risk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1690688" y="4159568"/>
            <a:ext cx="122634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Lower cyber risk</a:t>
            </a:r>
            <a:endParaRPr lang="en-US" sz="1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75" y="4639389"/>
            <a:ext cx="845344" cy="10144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690688" y="4808458"/>
            <a:ext cx="211347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Better Compliance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1690688" y="5173980"/>
            <a:ext cx="122634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Better compliance posture</a:t>
            </a:r>
            <a:endParaRPr lang="en-US" sz="13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75" y="5653802"/>
            <a:ext cx="845344" cy="101441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690688" y="5822871"/>
            <a:ext cx="211347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Audit Evidence</a:t>
            </a:r>
            <a:endParaRPr lang="en-US" sz="1650" dirty="0"/>
          </a:p>
        </p:txBody>
      </p:sp>
      <p:sp>
        <p:nvSpPr>
          <p:cNvPr id="17" name="Text 10"/>
          <p:cNvSpPr/>
          <p:nvPr/>
        </p:nvSpPr>
        <p:spPr>
          <a:xfrm>
            <a:off x="1690688" y="6188392"/>
            <a:ext cx="122634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Evidence for insurers, auditors, and supply-chain checks</a:t>
            </a:r>
            <a:endParaRPr lang="en-US" sz="1300" dirty="0"/>
          </a:p>
        </p:txBody>
      </p:sp>
      <p:sp>
        <p:nvSpPr>
          <p:cNvPr id="18" name="Shape 11"/>
          <p:cNvSpPr/>
          <p:nvPr/>
        </p:nvSpPr>
        <p:spPr>
          <a:xfrm>
            <a:off x="676275" y="6942895"/>
            <a:ext cx="13277850" cy="28694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9" name="Text 12"/>
          <p:cNvSpPr/>
          <p:nvPr/>
        </p:nvSpPr>
        <p:spPr>
          <a:xfrm>
            <a:off x="676275" y="7161728"/>
            <a:ext cx="1327785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Governance is now a </a:t>
            </a:r>
            <a:r>
              <a:rPr lang="en-US" sz="16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 buying requirement</a:t>
            </a:r>
            <a:r>
              <a:rPr lang="en-US" sz="16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not a "nice to have".</a:t>
            </a:r>
            <a:endParaRPr lang="en-US" sz="165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56" y="7663577"/>
            <a:ext cx="819150" cy="40326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6579037" y="7770614"/>
            <a:ext cx="1472089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900" dirty="0"/>
          </a:p>
        </p:txBody>
      </p:sp>
      <p:sp>
        <p:nvSpPr>
          <p:cNvPr id="22" name="Text 14"/>
          <p:cNvSpPr/>
          <p:nvPr/>
        </p:nvSpPr>
        <p:spPr>
          <a:xfrm>
            <a:off x="14140101" y="7770614"/>
            <a:ext cx="349925" cy="189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5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427673"/>
            <a:ext cx="43451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How the Program Generates </a:t>
            </a:r>
            <a:r>
              <a:rPr lang="en-US" sz="1950" b="1" dirty="0">
                <a:solidFill>
                  <a:srgbClr val="0F5C7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Revenue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396835" y="777478"/>
            <a:ext cx="3496270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How the Program Generates Revenue for MSPs 💰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396835" y="1112282"/>
            <a:ext cx="6868716" cy="1142167"/>
          </a:xfrm>
          <a:prstGeom prst="roundRect">
            <a:avLst>
              <a:gd name="adj" fmla="val 3649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503634" y="1219081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430" y="1300877"/>
            <a:ext cx="133945" cy="13394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03634" y="1615916"/>
            <a:ext cx="212943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1. Monthly Recurring Revenue (MRR)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503634" y="1830467"/>
            <a:ext cx="6655118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level is a subscription. MSPs earn predictable, repeatable revenue for governance — not just technical support.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7364730" y="1112282"/>
            <a:ext cx="6868835" cy="1142167"/>
          </a:xfrm>
          <a:prstGeom prst="roundRect">
            <a:avLst>
              <a:gd name="adj" fmla="val 3649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Shape 7"/>
          <p:cNvSpPr/>
          <p:nvPr/>
        </p:nvSpPr>
        <p:spPr>
          <a:xfrm>
            <a:off x="7471529" y="1219081"/>
            <a:ext cx="297656" cy="297656"/>
          </a:xfrm>
          <a:prstGeom prst="roundRect">
            <a:avLst>
              <a:gd name="adj" fmla="val 30716954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3325" y="1300877"/>
            <a:ext cx="133945" cy="13394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71529" y="1615916"/>
            <a:ext cx="1278612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2. Built-In Upsell Path</a:t>
            </a:r>
            <a:endParaRPr lang="en-US" sz="950" dirty="0"/>
          </a:p>
        </p:txBody>
      </p:sp>
      <p:sp>
        <p:nvSpPr>
          <p:cNvPr id="13" name="Text 9"/>
          <p:cNvSpPr/>
          <p:nvPr/>
        </p:nvSpPr>
        <p:spPr>
          <a:xfrm>
            <a:off x="7471529" y="1830467"/>
            <a:ext cx="6655237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Customers naturally move from: Level 1 → Level 2 → Level 3 → Level 4, as their maturity, risk, and compliance needs grow. This creates automatic upgrade revenue.</a:t>
            </a:r>
            <a:endParaRPr lang="en-US" sz="750" dirty="0"/>
          </a:p>
        </p:txBody>
      </p:sp>
      <p:sp>
        <p:nvSpPr>
          <p:cNvPr id="14" name="Text 10"/>
          <p:cNvSpPr/>
          <p:nvPr/>
        </p:nvSpPr>
        <p:spPr>
          <a:xfrm>
            <a:off x="396835" y="2403277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1B5C66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3. Add-On Services</a:t>
            </a:r>
            <a:endParaRPr lang="en-US" sz="950" dirty="0"/>
          </a:p>
        </p:txBody>
      </p:sp>
      <p:sp>
        <p:nvSpPr>
          <p:cNvPr id="15" name="Text 11"/>
          <p:cNvSpPr/>
          <p:nvPr/>
        </p:nvSpPr>
        <p:spPr>
          <a:xfrm>
            <a:off x="396835" y="2707124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Governance exposes gaps that MSPs can monetise:</a:t>
            </a:r>
            <a:endParaRPr lang="en-US" sz="750" dirty="0"/>
          </a:p>
        </p:txBody>
      </p:sp>
      <p:sp>
        <p:nvSpPr>
          <p:cNvPr id="16" name="Text 12"/>
          <p:cNvSpPr/>
          <p:nvPr/>
        </p:nvSpPr>
        <p:spPr>
          <a:xfrm>
            <a:off x="396835" y="3066574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 / SIEM / MDR</a:t>
            </a:r>
            <a:endParaRPr lang="en-US" sz="750" dirty="0"/>
          </a:p>
        </p:txBody>
      </p:sp>
      <p:sp>
        <p:nvSpPr>
          <p:cNvPr id="17" name="Text 13"/>
          <p:cNvSpPr/>
          <p:nvPr/>
        </p:nvSpPr>
        <p:spPr>
          <a:xfrm>
            <a:off x="396835" y="3259812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Backup &amp; DR</a:t>
            </a:r>
            <a:endParaRPr lang="en-US" sz="750" dirty="0"/>
          </a:p>
        </p:txBody>
      </p:sp>
      <p:sp>
        <p:nvSpPr>
          <p:cNvPr id="18" name="Text 14"/>
          <p:cNvSpPr/>
          <p:nvPr/>
        </p:nvSpPr>
        <p:spPr>
          <a:xfrm>
            <a:off x="396835" y="3453051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Patch &amp; vulnerability management</a:t>
            </a:r>
            <a:endParaRPr lang="en-US" sz="750" dirty="0"/>
          </a:p>
        </p:txBody>
      </p:sp>
      <p:sp>
        <p:nvSpPr>
          <p:cNvPr id="19" name="Text 15"/>
          <p:cNvSpPr/>
          <p:nvPr/>
        </p:nvSpPr>
        <p:spPr>
          <a:xfrm>
            <a:off x="396835" y="3646289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IAM/MFA rollout</a:t>
            </a:r>
            <a:endParaRPr lang="en-US" sz="750" dirty="0"/>
          </a:p>
        </p:txBody>
      </p:sp>
      <p:sp>
        <p:nvSpPr>
          <p:cNvPr id="20" name="Text 16"/>
          <p:cNvSpPr/>
          <p:nvPr/>
        </p:nvSpPr>
        <p:spPr>
          <a:xfrm>
            <a:off x="7443788" y="3066574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Zero trust projects</a:t>
            </a:r>
            <a:endParaRPr lang="en-US" sz="750" dirty="0"/>
          </a:p>
        </p:txBody>
      </p:sp>
      <p:sp>
        <p:nvSpPr>
          <p:cNvPr id="21" name="Text 17"/>
          <p:cNvSpPr/>
          <p:nvPr/>
        </p:nvSpPr>
        <p:spPr>
          <a:xfrm>
            <a:off x="7443788" y="3259812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Incident readiness</a:t>
            </a:r>
            <a:endParaRPr lang="en-US" sz="750" dirty="0"/>
          </a:p>
        </p:txBody>
      </p:sp>
      <p:sp>
        <p:nvSpPr>
          <p:cNvPr id="22" name="Text 18"/>
          <p:cNvSpPr/>
          <p:nvPr/>
        </p:nvSpPr>
        <p:spPr>
          <a:xfrm>
            <a:off x="7443788" y="3507700"/>
            <a:ext cx="67973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gap = new billable work.</a:t>
            </a:r>
            <a:endParaRPr lang="en-US" sz="750" dirty="0"/>
          </a:p>
        </p:txBody>
      </p:sp>
      <p:sp>
        <p:nvSpPr>
          <p:cNvPr id="23" name="Text 19"/>
          <p:cNvSpPr/>
          <p:nvPr/>
        </p:nvSpPr>
        <p:spPr>
          <a:xfrm>
            <a:off x="396835" y="3988356"/>
            <a:ext cx="130766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1B5C66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4. Premium Consulting</a:t>
            </a:r>
            <a:endParaRPr lang="en-US" sz="950" dirty="0"/>
          </a:p>
        </p:txBody>
      </p:sp>
      <p:sp>
        <p:nvSpPr>
          <p:cNvPr id="24" name="Text 20"/>
          <p:cNvSpPr/>
          <p:nvPr/>
        </p:nvSpPr>
        <p:spPr>
          <a:xfrm>
            <a:off x="396835" y="4292203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Higher tiers unlock:</a:t>
            </a:r>
            <a:endParaRPr lang="en-US" sz="750" dirty="0"/>
          </a:p>
        </p:txBody>
      </p:sp>
      <p:sp>
        <p:nvSpPr>
          <p:cNvPr id="25" name="Text 21"/>
          <p:cNvSpPr/>
          <p:nvPr/>
        </p:nvSpPr>
        <p:spPr>
          <a:xfrm>
            <a:off x="396835" y="4562356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Policy creation</a:t>
            </a:r>
            <a:endParaRPr lang="en-US" sz="750" dirty="0"/>
          </a:p>
        </p:txBody>
      </p:sp>
      <p:sp>
        <p:nvSpPr>
          <p:cNvPr id="26" name="Text 22"/>
          <p:cNvSpPr/>
          <p:nvPr/>
        </p:nvSpPr>
        <p:spPr>
          <a:xfrm>
            <a:off x="396835" y="4755594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Risk workshops</a:t>
            </a:r>
            <a:endParaRPr lang="en-US" sz="750" dirty="0"/>
          </a:p>
        </p:txBody>
      </p:sp>
      <p:sp>
        <p:nvSpPr>
          <p:cNvPr id="27" name="Text 23"/>
          <p:cNvSpPr/>
          <p:nvPr/>
        </p:nvSpPr>
        <p:spPr>
          <a:xfrm>
            <a:off x="396835" y="4948833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CAF audits</a:t>
            </a:r>
            <a:endParaRPr lang="en-US" sz="750" dirty="0"/>
          </a:p>
        </p:txBody>
      </p:sp>
      <p:sp>
        <p:nvSpPr>
          <p:cNvPr id="28" name="Text 24"/>
          <p:cNvSpPr/>
          <p:nvPr/>
        </p:nvSpPr>
        <p:spPr>
          <a:xfrm>
            <a:off x="396835" y="5142071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Incident simulations</a:t>
            </a:r>
            <a:endParaRPr lang="en-US" sz="750" dirty="0"/>
          </a:p>
        </p:txBody>
      </p:sp>
      <p:sp>
        <p:nvSpPr>
          <p:cNvPr id="29" name="Text 25"/>
          <p:cNvSpPr/>
          <p:nvPr/>
        </p:nvSpPr>
        <p:spPr>
          <a:xfrm>
            <a:off x="396835" y="5335310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Regulatory preparation</a:t>
            </a:r>
            <a:endParaRPr lang="en-US" sz="750" dirty="0"/>
          </a:p>
        </p:txBody>
      </p:sp>
      <p:sp>
        <p:nvSpPr>
          <p:cNvPr id="30" name="Text 26"/>
          <p:cNvSpPr/>
          <p:nvPr/>
        </p:nvSpPr>
        <p:spPr>
          <a:xfrm>
            <a:off x="396835" y="5605462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are high-margin professional services.</a:t>
            </a:r>
            <a:endParaRPr lang="en-US" sz="750" dirty="0"/>
          </a:p>
        </p:txBody>
      </p:sp>
      <p:sp>
        <p:nvSpPr>
          <p:cNvPr id="31" name="Shape 27"/>
          <p:cNvSpPr/>
          <p:nvPr/>
        </p:nvSpPr>
        <p:spPr>
          <a:xfrm>
            <a:off x="396835" y="5875615"/>
            <a:ext cx="6868716" cy="760571"/>
          </a:xfrm>
          <a:prstGeom prst="roundRect">
            <a:avLst>
              <a:gd name="adj" fmla="val 5480"/>
            </a:avLst>
          </a:prstGeom>
          <a:solidFill>
            <a:srgbClr val="40BAD2"/>
          </a:solidFill>
          <a:ln w="1524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2" name="Text 28"/>
          <p:cNvSpPr/>
          <p:nvPr/>
        </p:nvSpPr>
        <p:spPr>
          <a:xfrm>
            <a:off x="511254" y="5990034"/>
            <a:ext cx="202013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5. Customer Stickiness &amp; Retention</a:t>
            </a:r>
            <a:endParaRPr lang="en-US" sz="950" dirty="0"/>
          </a:p>
        </p:txBody>
      </p:sp>
      <p:sp>
        <p:nvSpPr>
          <p:cNvPr id="33" name="Text 29"/>
          <p:cNvSpPr/>
          <p:nvPr/>
        </p:nvSpPr>
        <p:spPr>
          <a:xfrm>
            <a:off x="511254" y="6204585"/>
            <a:ext cx="6639878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Governance creates ongoing meetings, documentation, and risk decisions. This drives long-term renewals and reduces churn — a major revenue multiplier.</a:t>
            </a:r>
            <a:endParaRPr lang="en-US" sz="750" dirty="0"/>
          </a:p>
        </p:txBody>
      </p:sp>
      <p:sp>
        <p:nvSpPr>
          <p:cNvPr id="34" name="Shape 30"/>
          <p:cNvSpPr/>
          <p:nvPr/>
        </p:nvSpPr>
        <p:spPr>
          <a:xfrm>
            <a:off x="7364730" y="5875615"/>
            <a:ext cx="6868835" cy="760571"/>
          </a:xfrm>
          <a:prstGeom prst="roundRect">
            <a:avLst>
              <a:gd name="adj" fmla="val 5480"/>
            </a:avLst>
          </a:prstGeom>
          <a:solidFill>
            <a:srgbClr val="40BAD2"/>
          </a:solidFill>
          <a:ln w="1524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5" name="Text 31"/>
          <p:cNvSpPr/>
          <p:nvPr/>
        </p:nvSpPr>
        <p:spPr>
          <a:xfrm>
            <a:off x="7479149" y="5990034"/>
            <a:ext cx="1699379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6. Competitive Differentiation</a:t>
            </a:r>
            <a:endParaRPr lang="en-US" sz="950" dirty="0"/>
          </a:p>
        </p:txBody>
      </p:sp>
      <p:sp>
        <p:nvSpPr>
          <p:cNvPr id="36" name="Text 32"/>
          <p:cNvSpPr/>
          <p:nvPr/>
        </p:nvSpPr>
        <p:spPr>
          <a:xfrm>
            <a:off x="7479149" y="6204585"/>
            <a:ext cx="6639997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MSPs selling governance win larger clients, regulated clients, and procurement-led contracts. Bigger clients = bigger monthly revenue streams.</a:t>
            </a:r>
            <a:endParaRPr lang="en-US" sz="750" dirty="0"/>
          </a:p>
        </p:txBody>
      </p:sp>
      <p:sp>
        <p:nvSpPr>
          <p:cNvPr id="37" name="Shape 33"/>
          <p:cNvSpPr/>
          <p:nvPr/>
        </p:nvSpPr>
        <p:spPr>
          <a:xfrm>
            <a:off x="396835" y="6735366"/>
            <a:ext cx="6868716" cy="1617940"/>
          </a:xfrm>
          <a:prstGeom prst="roundRect">
            <a:avLst>
              <a:gd name="adj" fmla="val 2576"/>
            </a:avLst>
          </a:prstGeom>
          <a:solidFill>
            <a:srgbClr val="40BAD2"/>
          </a:solidFill>
          <a:ln w="1524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8" name="Text 34"/>
          <p:cNvSpPr/>
          <p:nvPr/>
        </p:nvSpPr>
        <p:spPr>
          <a:xfrm>
            <a:off x="511254" y="6849785"/>
            <a:ext cx="1504712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7. Proof for Higher Pricing</a:t>
            </a:r>
            <a:endParaRPr lang="en-US" sz="950" dirty="0"/>
          </a:p>
        </p:txBody>
      </p:sp>
      <p:sp>
        <p:nvSpPr>
          <p:cNvPr id="39" name="Text 35"/>
          <p:cNvSpPr/>
          <p:nvPr/>
        </p:nvSpPr>
        <p:spPr>
          <a:xfrm>
            <a:off x="511254" y="7064335"/>
            <a:ext cx="6639878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CAF-aligned governance lets MSPs justify premium service pricing, not commodity MSP rates. Governance = value. Value = margin.</a:t>
            </a:r>
            <a:endParaRPr lang="en-US" sz="750" dirty="0"/>
          </a:p>
        </p:txBody>
      </p:sp>
      <p:sp>
        <p:nvSpPr>
          <p:cNvPr id="40" name="Shape 36"/>
          <p:cNvSpPr/>
          <p:nvPr/>
        </p:nvSpPr>
        <p:spPr>
          <a:xfrm>
            <a:off x="7364730" y="6735366"/>
            <a:ext cx="6868835" cy="1617940"/>
          </a:xfrm>
          <a:prstGeom prst="roundRect">
            <a:avLst>
              <a:gd name="adj" fmla="val 2576"/>
            </a:avLst>
          </a:prstGeom>
          <a:solidFill>
            <a:srgbClr val="40BAD2"/>
          </a:solidFill>
          <a:ln w="1524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1" name="Text 37"/>
          <p:cNvSpPr/>
          <p:nvPr/>
        </p:nvSpPr>
        <p:spPr>
          <a:xfrm>
            <a:off x="7479149" y="6849785"/>
            <a:ext cx="2218492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8. Reduced Liability = Profit Protection</a:t>
            </a:r>
            <a:endParaRPr lang="en-US" sz="950" dirty="0"/>
          </a:p>
        </p:txBody>
      </p:sp>
      <p:sp>
        <p:nvSpPr>
          <p:cNvPr id="42" name="Text 38"/>
          <p:cNvSpPr/>
          <p:nvPr/>
        </p:nvSpPr>
        <p:spPr>
          <a:xfrm>
            <a:off x="7479149" y="7064335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 governance reduces unmanaged risk and disputes, protecting revenue from:</a:t>
            </a:r>
            <a:endParaRPr lang="en-US" sz="750" dirty="0"/>
          </a:p>
        </p:txBody>
      </p:sp>
      <p:sp>
        <p:nvSpPr>
          <p:cNvPr id="43" name="Text 39"/>
          <p:cNvSpPr/>
          <p:nvPr/>
        </p:nvSpPr>
        <p:spPr>
          <a:xfrm>
            <a:off x="7479149" y="7282458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Chargebacks</a:t>
            </a:r>
            <a:endParaRPr lang="en-US" sz="750" dirty="0"/>
          </a:p>
        </p:txBody>
      </p:sp>
      <p:sp>
        <p:nvSpPr>
          <p:cNvPr id="44" name="Text 40"/>
          <p:cNvSpPr/>
          <p:nvPr/>
        </p:nvSpPr>
        <p:spPr>
          <a:xfrm>
            <a:off x="7479149" y="7475696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Legal fights</a:t>
            </a:r>
            <a:endParaRPr lang="en-US" sz="750" dirty="0"/>
          </a:p>
        </p:txBody>
      </p:sp>
      <p:sp>
        <p:nvSpPr>
          <p:cNvPr id="45" name="Text 41"/>
          <p:cNvSpPr/>
          <p:nvPr/>
        </p:nvSpPr>
        <p:spPr>
          <a:xfrm>
            <a:off x="7479149" y="7668935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Refunds</a:t>
            </a:r>
            <a:endParaRPr lang="en-US" sz="750" dirty="0"/>
          </a:p>
        </p:txBody>
      </p:sp>
      <p:sp>
        <p:nvSpPr>
          <p:cNvPr id="46" name="Text 42"/>
          <p:cNvSpPr/>
          <p:nvPr/>
        </p:nvSpPr>
        <p:spPr>
          <a:xfrm>
            <a:off x="7479149" y="7862173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Liability claims</a:t>
            </a:r>
            <a:endParaRPr lang="en-US" sz="750" dirty="0"/>
          </a:p>
        </p:txBody>
      </p:sp>
      <p:sp>
        <p:nvSpPr>
          <p:cNvPr id="47" name="Text 43"/>
          <p:cNvSpPr/>
          <p:nvPr/>
        </p:nvSpPr>
        <p:spPr>
          <a:xfrm>
            <a:off x="7479149" y="8080296"/>
            <a:ext cx="663999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Less exposure = more retained profit.</a:t>
            </a:r>
            <a:endParaRPr lang="en-US" sz="750" dirty="0"/>
          </a:p>
        </p:txBody>
      </p:sp>
      <p:pic>
        <p:nvPicPr>
          <p:cNvPr id="48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2" y="8448794"/>
            <a:ext cx="480774" cy="236696"/>
          </a:xfrm>
          <a:prstGeom prst="rect">
            <a:avLst/>
          </a:prstGeom>
        </p:spPr>
      </p:pic>
      <p:sp>
        <p:nvSpPr>
          <p:cNvPr id="49" name="Text 44"/>
          <p:cNvSpPr/>
          <p:nvPr/>
        </p:nvSpPr>
        <p:spPr>
          <a:xfrm>
            <a:off x="6883122" y="8511659"/>
            <a:ext cx="864156" cy="110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850"/>
              </a:lnSpc>
              <a:buNone/>
            </a:pPr>
            <a:r>
              <a:rPr lang="en-US" sz="5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500" dirty="0"/>
          </a:p>
        </p:txBody>
      </p:sp>
      <p:sp>
        <p:nvSpPr>
          <p:cNvPr id="50" name="Text 45"/>
          <p:cNvSpPr/>
          <p:nvPr/>
        </p:nvSpPr>
        <p:spPr>
          <a:xfrm>
            <a:off x="14358342" y="8511659"/>
            <a:ext cx="189786" cy="110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850"/>
              </a:lnSpc>
              <a:buNone/>
            </a:pPr>
            <a:r>
              <a:rPr lang="en-US" sz="5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11</a:t>
            </a:r>
            <a:endParaRPr lang="en-US" sz="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65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692B6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The Regulatory Shift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085975"/>
            <a:ext cx="61833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Why MSPs Need This Now</a:t>
            </a:r>
            <a:endParaRPr lang="en-US" sz="3900" dirty="0"/>
          </a:p>
        </p:txBody>
      </p:sp>
      <p:sp>
        <p:nvSpPr>
          <p:cNvPr id="4" name="Shape 2"/>
          <p:cNvSpPr/>
          <p:nvPr/>
        </p:nvSpPr>
        <p:spPr>
          <a:xfrm>
            <a:off x="793790" y="3003709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40BAD2"/>
          </a:solidFill>
          <a:ln w="2286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770930" y="3003709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1083588" y="32249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Regulated Entities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3654147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MSPs are becoming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regulated entities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under the 2025 Bill.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003709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40BAD2"/>
          </a:solidFill>
          <a:ln w="2286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Shape 7"/>
          <p:cNvSpPr/>
          <p:nvPr/>
        </p:nvSpPr>
        <p:spPr>
          <a:xfrm>
            <a:off x="5184577" y="3003709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5497235" y="3224927"/>
            <a:ext cx="29763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Mandatory Accountability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3654147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Accountability is increasing —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governance, risk, and documentation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are now mandatory.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003709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40BAD2"/>
          </a:solidFill>
          <a:ln w="2286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3" name="Shape 11"/>
          <p:cNvSpPr/>
          <p:nvPr/>
        </p:nvSpPr>
        <p:spPr>
          <a:xfrm>
            <a:off x="9598343" y="3003709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9911001" y="3224927"/>
            <a:ext cx="2664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Customer Expectations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3654147"/>
            <a:ext cx="370427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Customers expect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proof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not promises.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026343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40BAD2"/>
          </a:solidFill>
          <a:ln w="2286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7" name="Shape 15"/>
          <p:cNvSpPr/>
          <p:nvPr/>
        </p:nvSpPr>
        <p:spPr>
          <a:xfrm>
            <a:off x="770930" y="502634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8" name="Text 16"/>
          <p:cNvSpPr/>
          <p:nvPr/>
        </p:nvSpPr>
        <p:spPr>
          <a:xfrm>
            <a:off x="1083588" y="52475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Business Benefits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1083588" y="5676781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Strong governance =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lower risk, higher margins, easier sales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5207437" y="5026343"/>
            <a:ext cx="4215408" cy="1506736"/>
          </a:xfrm>
          <a:prstGeom prst="roundRect">
            <a:avLst>
              <a:gd name="adj" fmla="val 7282"/>
            </a:avLst>
          </a:prstGeom>
          <a:solidFill>
            <a:srgbClr val="40BAD2"/>
          </a:solidFill>
          <a:ln w="2286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1" name="Shape 19"/>
          <p:cNvSpPr/>
          <p:nvPr/>
        </p:nvSpPr>
        <p:spPr>
          <a:xfrm>
            <a:off x="5184577" y="502634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2" name="Text 20"/>
          <p:cNvSpPr/>
          <p:nvPr/>
        </p:nvSpPr>
        <p:spPr>
          <a:xfrm>
            <a:off x="5497235" y="52475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Instant Maturity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5497235" y="5676781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This program gives MSPs instant, structured,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CAF-aligned maturity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3" y="7565231"/>
            <a:ext cx="961668" cy="473393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6451044" y="7690723"/>
            <a:ext cx="172843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1050" dirty="0"/>
          </a:p>
        </p:txBody>
      </p:sp>
      <p:sp>
        <p:nvSpPr>
          <p:cNvPr id="26" name="Text 23"/>
          <p:cNvSpPr/>
          <p:nvPr/>
        </p:nvSpPr>
        <p:spPr>
          <a:xfrm>
            <a:off x="14114383" y="7690723"/>
            <a:ext cx="35147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8687"/>
            <a:ext cx="55578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The Problem </a:t>
            </a:r>
            <a:r>
              <a:rPr lang="en-US" sz="3900" b="1" dirty="0">
                <a:solidFill>
                  <a:srgbClr val="00568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MSPs Face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01966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 2"/>
          <p:cNvSpPr/>
          <p:nvPr/>
        </p:nvSpPr>
        <p:spPr>
          <a:xfrm>
            <a:off x="1438632" y="3087886"/>
            <a:ext cx="36105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Rising compliance expectations</a:t>
            </a:r>
            <a:endParaRPr lang="en-US" sz="1950" dirty="0"/>
          </a:p>
        </p:txBody>
      </p:sp>
      <p:sp>
        <p:nvSpPr>
          <p:cNvPr id="5" name="Shape 3"/>
          <p:cNvSpPr/>
          <p:nvPr/>
        </p:nvSpPr>
        <p:spPr>
          <a:xfrm>
            <a:off x="793790" y="38629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1438632" y="3931206"/>
            <a:ext cx="47219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Weak documentation = liability exposure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93790" y="470630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1438632" y="4774525"/>
            <a:ext cx="53555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Customers reject controls then blame the MSP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7564874" y="301966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8209717" y="3087886"/>
            <a:ext cx="387536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Limited internal governance skills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564874" y="386298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8209717" y="3931206"/>
            <a:ext cx="46868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No consistent risk or policy management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93790" y="5698420"/>
            <a:ext cx="13042821" cy="32385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793790" y="5953958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fix this with a ready-made governance framework MSPs can resell.</a:t>
            </a:r>
            <a:endParaRPr lang="en-US" sz="19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3" y="7565231"/>
            <a:ext cx="961668" cy="473393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6451044" y="7690723"/>
            <a:ext cx="172843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14113312" y="7690723"/>
            <a:ext cx="35254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852" y="951905"/>
            <a:ext cx="6607016" cy="1124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Introducing the </a:t>
            </a:r>
            <a:r>
              <a:rPr lang="en-US" sz="3500" b="1" dirty="0">
                <a:solidFill>
                  <a:srgbClr val="0E698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4-Level</a:t>
            </a:r>
            <a:r>
              <a:rPr lang="en-US" sz="3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MSP Governance Program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19852" y="2346484"/>
            <a:ext cx="6607016" cy="360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tiered model to support MSPs of every maturity level: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19852" y="2908935"/>
            <a:ext cx="17990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 Sans Light" pitchFamily="34" charset="0"/>
                <a:ea typeface="Nunito Sans Light" pitchFamily="34" charset="-122"/>
                <a:cs typeface="Nunito Sans Light" pitchFamily="34" charset="-120"/>
              </a:rPr>
              <a:t>01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719852" y="3191828"/>
            <a:ext cx="6607016" cy="22860"/>
          </a:xfrm>
          <a:prstGeom prst="rect">
            <a:avLst/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719852" y="3327440"/>
            <a:ext cx="3020378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Foundation Governance Pack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19852" y="3923467"/>
            <a:ext cx="17990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 Sans Light" pitchFamily="34" charset="0"/>
                <a:ea typeface="Nunito Sans Light" pitchFamily="34" charset="-122"/>
                <a:cs typeface="Nunito Sans Light" pitchFamily="34" charset="-120"/>
              </a:rPr>
              <a:t>02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19852" y="4206359"/>
            <a:ext cx="6607016" cy="22860"/>
          </a:xfrm>
          <a:prstGeom prst="rect">
            <a:avLst/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Text 7"/>
          <p:cNvSpPr/>
          <p:nvPr/>
        </p:nvSpPr>
        <p:spPr>
          <a:xfrm>
            <a:off x="719852" y="4341971"/>
            <a:ext cx="3356134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Operational Governance Service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19852" y="4937998"/>
            <a:ext cx="17990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 Sans Light" pitchFamily="34" charset="0"/>
                <a:ea typeface="Nunito Sans Light" pitchFamily="34" charset="-122"/>
                <a:cs typeface="Nunito Sans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719852" y="5220891"/>
            <a:ext cx="6607016" cy="22860"/>
          </a:xfrm>
          <a:prstGeom prst="rect">
            <a:avLst/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3" name="Text 10"/>
          <p:cNvSpPr/>
          <p:nvPr/>
        </p:nvSpPr>
        <p:spPr>
          <a:xfrm>
            <a:off x="719852" y="5356503"/>
            <a:ext cx="3825597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Advanced Governance &amp; Compliance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19852" y="5952530"/>
            <a:ext cx="179903" cy="224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unito Sans Light" pitchFamily="34" charset="0"/>
                <a:ea typeface="Nunito Sans Light" pitchFamily="34" charset="-122"/>
                <a:cs typeface="Nunito Sans Light" pitchFamily="34" charset="-120"/>
              </a:rPr>
              <a:t>04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719852" y="6235422"/>
            <a:ext cx="6607016" cy="22860"/>
          </a:xfrm>
          <a:prstGeom prst="rect">
            <a:avLst/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Text 13"/>
          <p:cNvSpPr/>
          <p:nvPr/>
        </p:nvSpPr>
        <p:spPr>
          <a:xfrm>
            <a:off x="719852" y="6371034"/>
            <a:ext cx="3870127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Full Governance-as-a-Service (GaaS)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719852" y="6989564"/>
            <a:ext cx="6607016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level increases capability, assurance, and sales value.</a:t>
            </a:r>
            <a:endParaRPr lang="en-US" sz="140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4" y="7627025"/>
            <a:ext cx="872371" cy="429339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7574280" y="7740968"/>
            <a:ext cx="323136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6240"/>
            <a:ext cx="1544836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2830354" y="1966436"/>
            <a:ext cx="66626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Foundation Governance Pack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702844"/>
            <a:ext cx="542770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1692B6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For small MSPs or early-stage maturity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793790" y="4372570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999768" y="4578548"/>
            <a:ext cx="32254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Basic governance templates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5207437" y="4372570"/>
            <a:ext cx="4215408" cy="722114"/>
          </a:xfrm>
          <a:prstGeom prst="roundRect">
            <a:avLst>
              <a:gd name="adj" fmla="val 11544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5413415" y="4578548"/>
            <a:ext cx="29909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CAF alignment lite review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9621203" y="4372570"/>
            <a:ext cx="4215289" cy="722114"/>
          </a:xfrm>
          <a:prstGeom prst="roundRect">
            <a:avLst>
              <a:gd name="adj" fmla="val 11544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9827181" y="45785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Simple risk register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93790" y="5293043"/>
            <a:ext cx="6422112" cy="722114"/>
          </a:xfrm>
          <a:prstGeom prst="roundRect">
            <a:avLst>
              <a:gd name="adj" fmla="val 11544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999768" y="5499021"/>
            <a:ext cx="30172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Monthly posture snapshot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414260" y="5293043"/>
            <a:ext cx="6422231" cy="722114"/>
          </a:xfrm>
          <a:prstGeom prst="roundRect">
            <a:avLst>
              <a:gd name="adj" fmla="val 11544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7620238" y="5499021"/>
            <a:ext cx="29790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Quarterly governance call</a:t>
            </a:r>
            <a:endParaRPr lang="en-US" sz="1950" dirty="0"/>
          </a:p>
        </p:txBody>
      </p:sp>
      <p:sp>
        <p:nvSpPr>
          <p:cNvPr id="15" name="Shape 13"/>
          <p:cNvSpPr/>
          <p:nvPr/>
        </p:nvSpPr>
        <p:spPr>
          <a:xfrm>
            <a:off x="793790" y="6238399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BBE9F7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541294"/>
            <a:ext cx="248007" cy="19835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438513" y="6486287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Outcome: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MSPs gain credibility and essential evidence.</a:t>
            </a:r>
            <a:endParaRPr lang="en-US" sz="155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3" y="7565231"/>
            <a:ext cx="961668" cy="473393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6451044" y="7690723"/>
            <a:ext cx="172843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14116764" y="7690723"/>
            <a:ext cx="34909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9245" y="835223"/>
            <a:ext cx="1679615" cy="1474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600"/>
              </a:lnSpc>
              <a:buNone/>
            </a:pPr>
            <a:r>
              <a:rPr lang="en-US" sz="92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9250" dirty="0"/>
          </a:p>
        </p:txBody>
      </p:sp>
      <p:sp>
        <p:nvSpPr>
          <p:cNvPr id="3" name="Text 1"/>
          <p:cNvSpPr/>
          <p:nvPr/>
        </p:nvSpPr>
        <p:spPr>
          <a:xfrm>
            <a:off x="2700099" y="1326833"/>
            <a:ext cx="5868353" cy="4914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Operational Governance Service</a:t>
            </a:r>
            <a:endParaRPr lang="en-US" sz="3050" dirty="0"/>
          </a:p>
        </p:txBody>
      </p:sp>
      <p:sp>
        <p:nvSpPr>
          <p:cNvPr id="4" name="Text 2"/>
          <p:cNvSpPr/>
          <p:nvPr/>
        </p:nvSpPr>
        <p:spPr>
          <a:xfrm>
            <a:off x="629245" y="2703195"/>
            <a:ext cx="4352211" cy="294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4C66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For MSPs managing multiple customers</a:t>
            </a:r>
            <a:endParaRPr lang="en-US" sz="1850" dirty="0"/>
          </a:p>
        </p:txBody>
      </p:sp>
      <p:sp>
        <p:nvSpPr>
          <p:cNvPr id="5" name="Shape 3"/>
          <p:cNvSpPr/>
          <p:nvPr/>
        </p:nvSpPr>
        <p:spPr>
          <a:xfrm>
            <a:off x="629245" y="3469838"/>
            <a:ext cx="6607254" cy="819269"/>
          </a:xfrm>
          <a:prstGeom prst="roundRect">
            <a:avLst>
              <a:gd name="adj" fmla="val 13393"/>
            </a:avLst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629245" y="3446978"/>
            <a:ext cx="6607254" cy="91440"/>
          </a:xfrm>
          <a:prstGeom prst="roundRect">
            <a:avLst>
              <a:gd name="adj" fmla="val 72259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Shape 5"/>
          <p:cNvSpPr/>
          <p:nvPr/>
        </p:nvSpPr>
        <p:spPr>
          <a:xfrm>
            <a:off x="3696950" y="3233976"/>
            <a:ext cx="471845" cy="471845"/>
          </a:xfrm>
          <a:prstGeom prst="roundRect">
            <a:avLst>
              <a:gd name="adj" fmla="val 193792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8515" y="3375541"/>
            <a:ext cx="188714" cy="18871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9387" y="3863102"/>
            <a:ext cx="196643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Full policy suite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393781" y="3469838"/>
            <a:ext cx="6607373" cy="819269"/>
          </a:xfrm>
          <a:prstGeom prst="roundRect">
            <a:avLst>
              <a:gd name="adj" fmla="val 13393"/>
            </a:avLst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Shape 8"/>
          <p:cNvSpPr/>
          <p:nvPr/>
        </p:nvSpPr>
        <p:spPr>
          <a:xfrm>
            <a:off x="7393781" y="3446978"/>
            <a:ext cx="6607373" cy="91440"/>
          </a:xfrm>
          <a:prstGeom prst="roundRect">
            <a:avLst>
              <a:gd name="adj" fmla="val 72259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Shape 9"/>
          <p:cNvSpPr/>
          <p:nvPr/>
        </p:nvSpPr>
        <p:spPr>
          <a:xfrm>
            <a:off x="10461486" y="3233976"/>
            <a:ext cx="471845" cy="471845"/>
          </a:xfrm>
          <a:prstGeom prst="roundRect">
            <a:avLst>
              <a:gd name="adj" fmla="val 193792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3051" y="3375541"/>
            <a:ext cx="188714" cy="188714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573923" y="3863102"/>
            <a:ext cx="196643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Monthly risk scoring</a:t>
            </a:r>
            <a:endParaRPr lang="en-US" sz="1500" dirty="0"/>
          </a:p>
        </p:txBody>
      </p:sp>
      <p:sp>
        <p:nvSpPr>
          <p:cNvPr id="15" name="Shape 11"/>
          <p:cNvSpPr/>
          <p:nvPr/>
        </p:nvSpPr>
        <p:spPr>
          <a:xfrm>
            <a:off x="629245" y="4682252"/>
            <a:ext cx="6607254" cy="819269"/>
          </a:xfrm>
          <a:prstGeom prst="roundRect">
            <a:avLst>
              <a:gd name="adj" fmla="val 13393"/>
            </a:avLst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Shape 12"/>
          <p:cNvSpPr/>
          <p:nvPr/>
        </p:nvSpPr>
        <p:spPr>
          <a:xfrm>
            <a:off x="629245" y="4659392"/>
            <a:ext cx="6607254" cy="91440"/>
          </a:xfrm>
          <a:prstGeom prst="roundRect">
            <a:avLst>
              <a:gd name="adj" fmla="val 72259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7" name="Shape 13"/>
          <p:cNvSpPr/>
          <p:nvPr/>
        </p:nvSpPr>
        <p:spPr>
          <a:xfrm>
            <a:off x="3696950" y="4446389"/>
            <a:ext cx="471845" cy="471845"/>
          </a:xfrm>
          <a:prstGeom prst="roundRect">
            <a:avLst>
              <a:gd name="adj" fmla="val 193792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8515" y="4587954"/>
            <a:ext cx="188714" cy="18871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809387" y="5075515"/>
            <a:ext cx="2676406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Supply-chain assurance tools</a:t>
            </a:r>
            <a:endParaRPr lang="en-US" sz="1500" dirty="0"/>
          </a:p>
        </p:txBody>
      </p:sp>
      <p:sp>
        <p:nvSpPr>
          <p:cNvPr id="20" name="Shape 15"/>
          <p:cNvSpPr/>
          <p:nvPr/>
        </p:nvSpPr>
        <p:spPr>
          <a:xfrm>
            <a:off x="7393781" y="4682252"/>
            <a:ext cx="6607373" cy="819269"/>
          </a:xfrm>
          <a:prstGeom prst="roundRect">
            <a:avLst>
              <a:gd name="adj" fmla="val 13393"/>
            </a:avLst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1" name="Shape 16"/>
          <p:cNvSpPr/>
          <p:nvPr/>
        </p:nvSpPr>
        <p:spPr>
          <a:xfrm>
            <a:off x="7393781" y="4659392"/>
            <a:ext cx="6607373" cy="91440"/>
          </a:xfrm>
          <a:prstGeom prst="roundRect">
            <a:avLst>
              <a:gd name="adj" fmla="val 72259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2" name="Shape 17"/>
          <p:cNvSpPr/>
          <p:nvPr/>
        </p:nvSpPr>
        <p:spPr>
          <a:xfrm>
            <a:off x="10461486" y="4446389"/>
            <a:ext cx="471845" cy="471845"/>
          </a:xfrm>
          <a:prstGeom prst="roundRect">
            <a:avLst>
              <a:gd name="adj" fmla="val 193792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03051" y="4587954"/>
            <a:ext cx="188714" cy="188714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7573923" y="5075515"/>
            <a:ext cx="2097643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Governance dashboard</a:t>
            </a:r>
            <a:endParaRPr lang="en-US" sz="1500" dirty="0"/>
          </a:p>
        </p:txBody>
      </p:sp>
      <p:sp>
        <p:nvSpPr>
          <p:cNvPr id="25" name="Shape 19"/>
          <p:cNvSpPr/>
          <p:nvPr/>
        </p:nvSpPr>
        <p:spPr>
          <a:xfrm>
            <a:off x="629245" y="5894665"/>
            <a:ext cx="6607254" cy="819269"/>
          </a:xfrm>
          <a:prstGeom prst="roundRect">
            <a:avLst>
              <a:gd name="adj" fmla="val 13393"/>
            </a:avLst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6" name="Shape 20"/>
          <p:cNvSpPr/>
          <p:nvPr/>
        </p:nvSpPr>
        <p:spPr>
          <a:xfrm>
            <a:off x="629245" y="5871805"/>
            <a:ext cx="6607254" cy="91440"/>
          </a:xfrm>
          <a:prstGeom prst="roundRect">
            <a:avLst>
              <a:gd name="adj" fmla="val 72259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7" name="Shape 21"/>
          <p:cNvSpPr/>
          <p:nvPr/>
        </p:nvSpPr>
        <p:spPr>
          <a:xfrm>
            <a:off x="3696950" y="5658803"/>
            <a:ext cx="471845" cy="471845"/>
          </a:xfrm>
          <a:prstGeom prst="roundRect">
            <a:avLst>
              <a:gd name="adj" fmla="val 193792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8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8515" y="5800368"/>
            <a:ext cx="188714" cy="188714"/>
          </a:xfrm>
          <a:prstGeom prst="rect">
            <a:avLst/>
          </a:prstGeom>
        </p:spPr>
      </p:pic>
      <p:sp>
        <p:nvSpPr>
          <p:cNvPr id="29" name="Text 22"/>
          <p:cNvSpPr/>
          <p:nvPr/>
        </p:nvSpPr>
        <p:spPr>
          <a:xfrm>
            <a:off x="809387" y="6287929"/>
            <a:ext cx="2282309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Staff attestation tracking</a:t>
            </a:r>
            <a:endParaRPr lang="en-US" sz="1500" dirty="0"/>
          </a:p>
        </p:txBody>
      </p:sp>
      <p:sp>
        <p:nvSpPr>
          <p:cNvPr id="30" name="Shape 23"/>
          <p:cNvSpPr/>
          <p:nvPr/>
        </p:nvSpPr>
        <p:spPr>
          <a:xfrm>
            <a:off x="7393781" y="5894665"/>
            <a:ext cx="6607373" cy="819269"/>
          </a:xfrm>
          <a:prstGeom prst="roundRect">
            <a:avLst>
              <a:gd name="adj" fmla="val 13393"/>
            </a:avLst>
          </a:prstGeom>
          <a:solidFill>
            <a:srgbClr val="40BAD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1" name="Shape 24"/>
          <p:cNvSpPr/>
          <p:nvPr/>
        </p:nvSpPr>
        <p:spPr>
          <a:xfrm>
            <a:off x="7393781" y="5871805"/>
            <a:ext cx="6607373" cy="91440"/>
          </a:xfrm>
          <a:prstGeom prst="roundRect">
            <a:avLst>
              <a:gd name="adj" fmla="val 72259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2" name="Shape 25"/>
          <p:cNvSpPr/>
          <p:nvPr/>
        </p:nvSpPr>
        <p:spPr>
          <a:xfrm>
            <a:off x="10461486" y="5658803"/>
            <a:ext cx="471845" cy="471845"/>
          </a:xfrm>
          <a:prstGeom prst="roundRect">
            <a:avLst>
              <a:gd name="adj" fmla="val 193792"/>
            </a:avLst>
          </a:prstGeom>
          <a:solidFill>
            <a:srgbClr val="1692B6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3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03051" y="5800368"/>
            <a:ext cx="188714" cy="188714"/>
          </a:xfrm>
          <a:prstGeom prst="rect">
            <a:avLst/>
          </a:prstGeom>
        </p:spPr>
      </p:pic>
      <p:sp>
        <p:nvSpPr>
          <p:cNvPr id="34" name="Text 26"/>
          <p:cNvSpPr/>
          <p:nvPr/>
        </p:nvSpPr>
        <p:spPr>
          <a:xfrm>
            <a:off x="7573923" y="6287929"/>
            <a:ext cx="2607945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Incident reporting templates</a:t>
            </a:r>
            <a:endParaRPr lang="en-US" sz="1500" dirty="0"/>
          </a:p>
        </p:txBody>
      </p:sp>
      <p:sp>
        <p:nvSpPr>
          <p:cNvPr id="35" name="Shape 27"/>
          <p:cNvSpPr/>
          <p:nvPr/>
        </p:nvSpPr>
        <p:spPr>
          <a:xfrm>
            <a:off x="629245" y="6890861"/>
            <a:ext cx="13371909" cy="668298"/>
          </a:xfrm>
          <a:prstGeom prst="roundRect">
            <a:avLst>
              <a:gd name="adj" fmla="val 9887"/>
            </a:avLst>
          </a:prstGeom>
          <a:solidFill>
            <a:srgbClr val="BBE9F7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6" name="Image 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527" y="7132677"/>
            <a:ext cx="196572" cy="157282"/>
          </a:xfrm>
          <a:prstGeom prst="rect">
            <a:avLst/>
          </a:prstGeom>
        </p:spPr>
      </p:pic>
      <p:sp>
        <p:nvSpPr>
          <p:cNvPr id="37" name="Text 28"/>
          <p:cNvSpPr/>
          <p:nvPr/>
        </p:nvSpPr>
        <p:spPr>
          <a:xfrm>
            <a:off x="1140381" y="7087433"/>
            <a:ext cx="12703493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Outcome:</a:t>
            </a:r>
            <a:r>
              <a:rPr lang="en-US" sz="1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MSP looks professional, audit-ready, and insurer-friendly.</a:t>
            </a:r>
            <a:endParaRPr lang="en-US" sz="1200" dirty="0"/>
          </a:p>
        </p:txBody>
      </p:sp>
      <p:pic>
        <p:nvPicPr>
          <p:cNvPr id="38" name="Image 7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493" y="7710488"/>
            <a:ext cx="762476" cy="375285"/>
          </a:xfrm>
          <a:prstGeom prst="rect">
            <a:avLst/>
          </a:prstGeom>
        </p:spPr>
      </p:pic>
      <p:sp>
        <p:nvSpPr>
          <p:cNvPr id="39" name="Text 29"/>
          <p:cNvSpPr/>
          <p:nvPr/>
        </p:nvSpPr>
        <p:spPr>
          <a:xfrm>
            <a:off x="6630233" y="7810024"/>
            <a:ext cx="1369814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850" dirty="0"/>
          </a:p>
        </p:txBody>
      </p:sp>
      <p:sp>
        <p:nvSpPr>
          <p:cNvPr id="40" name="Text 30"/>
          <p:cNvSpPr/>
          <p:nvPr/>
        </p:nvSpPr>
        <p:spPr>
          <a:xfrm>
            <a:off x="14220230" y="7810024"/>
            <a:ext cx="279559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7806"/>
            <a:ext cx="1544836" cy="1860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</a:t>
            </a:r>
            <a:endParaRPr lang="en-US" sz="11700" dirty="0"/>
          </a:p>
        </p:txBody>
      </p:sp>
      <p:sp>
        <p:nvSpPr>
          <p:cNvPr id="3" name="Text 1"/>
          <p:cNvSpPr/>
          <p:nvPr/>
        </p:nvSpPr>
        <p:spPr>
          <a:xfrm>
            <a:off x="2830354" y="2118003"/>
            <a:ext cx="843879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Advanced Governance &amp; Compliance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93790" y="3854410"/>
            <a:ext cx="575976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5073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For MSPs supporting regulated industries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793790" y="470273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Full CAF 4.0 gap analysis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508968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Risk, governance &amp; assurance framework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4766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Monthly governance board meeting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470273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Non-conformity tracking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508968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Threat intelligence briefing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564874" y="54766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Tender &amp; audit evidence pack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6086832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BBE9F7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389727"/>
            <a:ext cx="248007" cy="19835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438513" y="6334720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Outcome: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MSP becomes a trusted provider for high-value clients.</a:t>
            </a:r>
            <a:endParaRPr lang="en-US" sz="15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3" y="7565231"/>
            <a:ext cx="961668" cy="47339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451044" y="7690723"/>
            <a:ext cx="172843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14120574" y="7690723"/>
            <a:ext cx="34528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5216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14123" y="614124"/>
            <a:ext cx="938689" cy="1082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0"/>
              </a:lnSpc>
              <a:buNone/>
            </a:pPr>
            <a:r>
              <a:rPr lang="en-US" sz="6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</a:t>
            </a:r>
            <a:endParaRPr lang="en-US" sz="6800" dirty="0"/>
          </a:p>
        </p:txBody>
      </p:sp>
      <p:sp>
        <p:nvSpPr>
          <p:cNvPr id="4" name="Text 1"/>
          <p:cNvSpPr/>
          <p:nvPr/>
        </p:nvSpPr>
        <p:spPr>
          <a:xfrm>
            <a:off x="7542133" y="975003"/>
            <a:ext cx="4378523" cy="3608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Governance-as-a-Service (GaaS)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6314123" y="1985486"/>
            <a:ext cx="3799642" cy="21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b="1" dirty="0">
                <a:solidFill>
                  <a:srgbClr val="1692B6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Premium Tier — total governance management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6314123" y="2375178"/>
            <a:ext cx="461963" cy="692944"/>
          </a:xfrm>
          <a:prstGeom prst="roundRect">
            <a:avLst>
              <a:gd name="adj" fmla="val 360017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8426" y="2634972"/>
            <a:ext cx="173236" cy="17323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91576" y="2490668"/>
            <a:ext cx="1962864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Full CAF scoring &amp; alignment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314123" y="3183612"/>
            <a:ext cx="461963" cy="692944"/>
          </a:xfrm>
          <a:prstGeom prst="roundRect">
            <a:avLst>
              <a:gd name="adj" fmla="val 360017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58426" y="3443407"/>
            <a:ext cx="173236" cy="17323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891576" y="3299103"/>
            <a:ext cx="2274332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MSP governance committee setup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6314123" y="3992047"/>
            <a:ext cx="461963" cy="692944"/>
          </a:xfrm>
          <a:prstGeom prst="roundRect">
            <a:avLst>
              <a:gd name="adj" fmla="val 360017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8426" y="4251841"/>
            <a:ext cx="173236" cy="17323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891576" y="4107537"/>
            <a:ext cx="2195393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Full policy lifecycle management</a:t>
            </a:r>
            <a:endParaRPr lang="en-US" sz="1600" dirty="0"/>
          </a:p>
        </p:txBody>
      </p:sp>
      <p:sp>
        <p:nvSpPr>
          <p:cNvPr id="15" name="Shape 9"/>
          <p:cNvSpPr/>
          <p:nvPr/>
        </p:nvSpPr>
        <p:spPr>
          <a:xfrm>
            <a:off x="6314123" y="4800481"/>
            <a:ext cx="461963" cy="692944"/>
          </a:xfrm>
          <a:prstGeom prst="roundRect">
            <a:avLst>
              <a:gd name="adj" fmla="val 360017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8426" y="5060275"/>
            <a:ext cx="173236" cy="17323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891576" y="4915972"/>
            <a:ext cx="1926788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Incident simulation exercises</a:t>
            </a: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6314123" y="5608915"/>
            <a:ext cx="461963" cy="692944"/>
          </a:xfrm>
          <a:prstGeom prst="roundRect">
            <a:avLst>
              <a:gd name="adj" fmla="val 360017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58426" y="5868710"/>
            <a:ext cx="173236" cy="17323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6891576" y="5724406"/>
            <a:ext cx="1815584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Dedicated governance lead</a:t>
            </a:r>
            <a:endParaRPr lang="en-US" sz="1600" dirty="0"/>
          </a:p>
        </p:txBody>
      </p:sp>
      <p:sp>
        <p:nvSpPr>
          <p:cNvPr id="21" name="Shape 13"/>
          <p:cNvSpPr/>
          <p:nvPr/>
        </p:nvSpPr>
        <p:spPr>
          <a:xfrm>
            <a:off x="6314123" y="6417350"/>
            <a:ext cx="461963" cy="692944"/>
          </a:xfrm>
          <a:prstGeom prst="roundRect">
            <a:avLst>
              <a:gd name="adj" fmla="val 360017"/>
            </a:avLst>
          </a:prstGeom>
          <a:solidFill>
            <a:srgbClr val="D2F0F9"/>
          </a:solidFill>
          <a:ln w="7620">
            <a:solidFill>
              <a:srgbClr val="B8D6D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58426" y="6677144"/>
            <a:ext cx="173236" cy="173236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6891576" y="6532840"/>
            <a:ext cx="2034421" cy="180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Regulatory inspection support</a:t>
            </a:r>
            <a:endParaRPr lang="en-US" sz="1600" dirty="0"/>
          </a:p>
        </p:txBody>
      </p:sp>
      <p:sp>
        <p:nvSpPr>
          <p:cNvPr id="24" name="Shape 15"/>
          <p:cNvSpPr/>
          <p:nvPr/>
        </p:nvSpPr>
        <p:spPr>
          <a:xfrm>
            <a:off x="6314123" y="7240191"/>
            <a:ext cx="7854315" cy="490776"/>
          </a:xfrm>
          <a:prstGeom prst="roundRect">
            <a:avLst>
              <a:gd name="adj" fmla="val 9884"/>
            </a:avLst>
          </a:prstGeom>
          <a:solidFill>
            <a:srgbClr val="BBE9F7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29613" y="7412950"/>
            <a:ext cx="144304" cy="115491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6689408" y="7384494"/>
            <a:ext cx="7363539" cy="184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Outcome:</a:t>
            </a: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MSP reaches top maturity, commands premium pricing.</a:t>
            </a:r>
            <a:endParaRPr lang="en-US" sz="1400" dirty="0"/>
          </a:p>
        </p:txBody>
      </p:sp>
      <p:pic>
        <p:nvPicPr>
          <p:cNvPr id="27" name="Image 8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8005" y="7843004"/>
            <a:ext cx="559713" cy="275511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14329410" y="7916108"/>
            <a:ext cx="205145" cy="129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</a:t>
            </a:r>
            <a:endParaRPr lang="en-US" sz="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3098"/>
            <a:ext cx="58025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What </a:t>
            </a:r>
            <a:r>
              <a:rPr lang="en-US" sz="3900" b="1" dirty="0">
                <a:solidFill>
                  <a:srgbClr val="1692B6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MSP Partners</a:t>
            </a: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Gain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1990011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7341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Repeatable Service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163372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</a:t>
            </a:r>
            <a:r>
              <a:rPr lang="en-US" sz="155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repeatable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550" i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sellable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monthly service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1990011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27341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Customer Retention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163372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Higher customer retention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3877747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4621887"/>
            <a:ext cx="25482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Market Differentiation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5051108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Differentiation in competitive markets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9144" y="3877747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46218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Risk Reduction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5051108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Lower operational risk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790" y="5765483"/>
            <a:ext cx="496133" cy="49613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93790" y="65096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Insurance Benefits</a:t>
            </a:r>
            <a:endParaRPr lang="en-US" sz="1950" dirty="0"/>
          </a:p>
        </p:txBody>
      </p:sp>
      <p:sp>
        <p:nvSpPr>
          <p:cNvPr id="17" name="Text 10"/>
          <p:cNvSpPr/>
          <p:nvPr/>
        </p:nvSpPr>
        <p:spPr>
          <a:xfrm>
            <a:off x="793790" y="6938843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Better insurance outcomes</a:t>
            </a:r>
            <a:endParaRPr lang="en-US" sz="15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39144" y="5765483"/>
            <a:ext cx="496133" cy="49613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39144" y="65096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Stronger Margins</a:t>
            </a:r>
            <a:endParaRPr lang="en-US" sz="1950" dirty="0"/>
          </a:p>
        </p:txBody>
      </p:sp>
      <p:sp>
        <p:nvSpPr>
          <p:cNvPr id="20" name="Text 12"/>
          <p:cNvSpPr/>
          <p:nvPr/>
        </p:nvSpPr>
        <p:spPr>
          <a:xfrm>
            <a:off x="7439144" y="6938843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Stronger margins vs traditional support services</a:t>
            </a:r>
            <a:endParaRPr lang="en-US" sz="1550" dirty="0"/>
          </a:p>
        </p:txBody>
      </p:sp>
      <p:pic>
        <p:nvPicPr>
          <p:cNvPr id="21" name="Image 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663" y="7565231"/>
            <a:ext cx="961668" cy="473393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6451044" y="7690723"/>
            <a:ext cx="172843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www.thetrustbridge.co</a:t>
            </a:r>
            <a:endParaRPr lang="en-US" sz="1050" dirty="0"/>
          </a:p>
        </p:txBody>
      </p:sp>
      <p:sp>
        <p:nvSpPr>
          <p:cNvPr id="23" name="Text 14"/>
          <p:cNvSpPr/>
          <p:nvPr/>
        </p:nvSpPr>
        <p:spPr>
          <a:xfrm>
            <a:off x="14112954" y="7690723"/>
            <a:ext cx="35290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Custom</PresentationFormat>
  <Paragraphs>166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Inter</vt:lpstr>
      <vt:lpstr>Nunito Sans Bold</vt:lpstr>
      <vt:lpstr>Nunito Sans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Penny Heyes</cp:lastModifiedBy>
  <cp:revision>1</cp:revision>
  <dcterms:created xsi:type="dcterms:W3CDTF">2025-11-21T10:32:19Z</dcterms:created>
  <dcterms:modified xsi:type="dcterms:W3CDTF">2025-11-21T12:35:28Z</dcterms:modified>
</cp:coreProperties>
</file>