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4630400" cy="8229600"/>
  <p:notesSz cx="8229600" cy="14630400"/>
  <p:embeddedFontLst>
    <p:embeddedFont>
      <p:font typeface="Inter" panose="020B0604020202020204" charset="0"/>
      <p:regular r:id="rId16"/>
    </p:embeddedFont>
    <p:embeddedFont>
      <p:font typeface="Nunito Sans Bold" panose="020B0604020202020204" charset="0"/>
      <p:bold r:id="rId17"/>
    </p:embeddedFont>
    <p:embeddedFont>
      <p:font typeface="Nunito Sans Light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61389-5647-45CE-8508-BE17169B7752}" v="2" dt="2026-05-07T11:04:22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3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y Heyes" userId="bbccbed7290cc6b7" providerId="LiveId" clId="{E1E0C0AD-1E3E-434C-BCA0-A17402B72930}"/>
    <pc:docChg chg="custSel modSld">
      <pc:chgData name="Penny Heyes" userId="bbccbed7290cc6b7" providerId="LiveId" clId="{E1E0C0AD-1E3E-434C-BCA0-A17402B72930}" dt="2026-05-07T11:04:40.079" v="70" actId="14100"/>
      <pc:docMkLst>
        <pc:docMk/>
      </pc:docMkLst>
      <pc:sldChg chg="addSp modSp mod">
        <pc:chgData name="Penny Heyes" userId="bbccbed7290cc6b7" providerId="LiveId" clId="{E1E0C0AD-1E3E-434C-BCA0-A17402B72930}" dt="2026-05-07T11:04:40.079" v="70" actId="14100"/>
        <pc:sldMkLst>
          <pc:docMk/>
          <pc:sldMk cId="0" sldId="261"/>
        </pc:sldMkLst>
        <pc:spChg chg="add mod">
          <ac:chgData name="Penny Heyes" userId="bbccbed7290cc6b7" providerId="LiveId" clId="{E1E0C0AD-1E3E-434C-BCA0-A17402B72930}" dt="2026-05-07T11:04:40.079" v="70" actId="14100"/>
          <ac:spMkLst>
            <pc:docMk/>
            <pc:sldMk cId="0" sldId="261"/>
            <ac:spMk id="70" creationId="{C3CDFBDE-C278-EBC7-44F7-0BEC524EABAF}"/>
          </ac:spMkLst>
        </pc:spChg>
      </pc:sldChg>
    </pc:docChg>
  </pc:docChgLst>
  <pc:docChgLst>
    <pc:chgData name="Penny Heyes" userId="bbccbed7290cc6b7" providerId="LiveId" clId="{C5D30111-18D0-47F6-BBC5-17946CF06CB9}"/>
    <pc:docChg chg="undo custSel modSld">
      <pc:chgData name="Penny Heyes" userId="bbccbed7290cc6b7" providerId="LiveId" clId="{C5D30111-18D0-47F6-BBC5-17946CF06CB9}" dt="2026-04-07T15:09:56.965" v="210" actId="1076"/>
      <pc:docMkLst>
        <pc:docMk/>
      </pc:docMkLst>
      <pc:sldChg chg="modSp mod">
        <pc:chgData name="Penny Heyes" userId="bbccbed7290cc6b7" providerId="LiveId" clId="{C5D30111-18D0-47F6-BBC5-17946CF06CB9}" dt="2026-04-07T15:09:31.916" v="206" actId="14100"/>
        <pc:sldMkLst>
          <pc:docMk/>
          <pc:sldMk cId="0" sldId="260"/>
        </pc:sldMkLst>
        <pc:spChg chg="mod">
          <ac:chgData name="Penny Heyes" userId="bbccbed7290cc6b7" providerId="LiveId" clId="{C5D30111-18D0-47F6-BBC5-17946CF06CB9}" dt="2026-04-07T15:03:03.046" v="55" actId="255"/>
          <ac:spMkLst>
            <pc:docMk/>
            <pc:sldMk cId="0" sldId="260"/>
            <ac:spMk id="9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5:17.062" v="94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4:15.831" v="76" actId="1038"/>
          <ac:spMkLst>
            <pc:docMk/>
            <pc:sldMk cId="0" sldId="260"/>
            <ac:spMk id="13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5:10.088" v="93" actId="107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4:39.011" v="77" actId="255"/>
          <ac:spMkLst>
            <pc:docMk/>
            <pc:sldMk cId="0" sldId="260"/>
            <ac:spMk id="17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7:04.030" v="146" actId="1035"/>
          <ac:spMkLst>
            <pc:docMk/>
            <pc:sldMk cId="0" sldId="260"/>
            <ac:spMk id="18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3:47.848" v="65" actId="255"/>
          <ac:spMkLst>
            <pc:docMk/>
            <pc:sldMk cId="0" sldId="260"/>
            <ac:spMk id="21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7:26.036" v="174" actId="20577"/>
          <ac:spMkLst>
            <pc:docMk/>
            <pc:sldMk cId="0" sldId="260"/>
            <ac:spMk id="22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6:54.741" v="137" actId="1036"/>
          <ac:spMkLst>
            <pc:docMk/>
            <pc:sldMk cId="0" sldId="260"/>
            <ac:spMk id="23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6:22.554" v="113" actId="1076"/>
          <ac:spMkLst>
            <pc:docMk/>
            <pc:sldMk cId="0" sldId="260"/>
            <ac:spMk id="24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7:54.558" v="183" actId="1035"/>
          <ac:spMkLst>
            <pc:docMk/>
            <pc:sldMk cId="0" sldId="260"/>
            <ac:spMk id="25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7:33.624" v="175" actId="255"/>
          <ac:spMkLst>
            <pc:docMk/>
            <pc:sldMk cId="0" sldId="260"/>
            <ac:spMk id="26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7:20.597" v="173" actId="1036"/>
          <ac:spMkLst>
            <pc:docMk/>
            <pc:sldMk cId="0" sldId="260"/>
            <ac:spMk id="27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6:08.572" v="110" actId="1076"/>
          <ac:spMkLst>
            <pc:docMk/>
            <pc:sldMk cId="0" sldId="260"/>
            <ac:spMk id="28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6:12.700" v="111" actId="1076"/>
          <ac:spMkLst>
            <pc:docMk/>
            <pc:sldMk cId="0" sldId="260"/>
            <ac:spMk id="29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7:47.231" v="177" actId="1076"/>
          <ac:spMkLst>
            <pc:docMk/>
            <pc:sldMk cId="0" sldId="260"/>
            <ac:spMk id="30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9:31.916" v="206" actId="14100"/>
          <ac:spMkLst>
            <pc:docMk/>
            <pc:sldMk cId="0" sldId="260"/>
            <ac:spMk id="31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9:12.303" v="204" actId="1076"/>
          <ac:spMkLst>
            <pc:docMk/>
            <pc:sldMk cId="0" sldId="260"/>
            <ac:spMk id="32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9:01.221" v="201" actId="1076"/>
          <ac:spMkLst>
            <pc:docMk/>
            <pc:sldMk cId="0" sldId="260"/>
            <ac:spMk id="33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8:51.592" v="199" actId="1076"/>
          <ac:spMkLst>
            <pc:docMk/>
            <pc:sldMk cId="0" sldId="260"/>
            <ac:spMk id="34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8:54.911" v="200" actId="1076"/>
          <ac:spMkLst>
            <pc:docMk/>
            <pc:sldMk cId="0" sldId="260"/>
            <ac:spMk id="35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8:37.684" v="196" actId="1076"/>
          <ac:spMkLst>
            <pc:docMk/>
            <pc:sldMk cId="0" sldId="260"/>
            <ac:spMk id="36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8:31.312" v="194" actId="1076"/>
          <ac:spMkLst>
            <pc:docMk/>
            <pc:sldMk cId="0" sldId="260"/>
            <ac:spMk id="37" creationId="{00000000-0000-0000-0000-000000000000}"/>
          </ac:spMkLst>
        </pc:spChg>
      </pc:sldChg>
      <pc:sldChg chg="modSp mod">
        <pc:chgData name="Penny Heyes" userId="bbccbed7290cc6b7" providerId="LiveId" clId="{C5D30111-18D0-47F6-BBC5-17946CF06CB9}" dt="2026-04-07T15:09:56.965" v="210" actId="1076"/>
        <pc:sldMkLst>
          <pc:docMk/>
          <pc:sldMk cId="0" sldId="261"/>
        </pc:sldMkLst>
        <pc:spChg chg="mod">
          <ac:chgData name="Penny Heyes" userId="bbccbed7290cc6b7" providerId="LiveId" clId="{C5D30111-18D0-47F6-BBC5-17946CF06CB9}" dt="2026-04-07T15:09:56.965" v="210" actId="1076"/>
          <ac:spMkLst>
            <pc:docMk/>
            <pc:sldMk cId="0" sldId="261"/>
            <ac:spMk id="36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9:54.414" v="209" actId="1076"/>
          <ac:spMkLst>
            <pc:docMk/>
            <pc:sldMk cId="0" sldId="261"/>
            <ac:spMk id="37" creationId="{00000000-0000-0000-0000-000000000000}"/>
          </ac:spMkLst>
        </pc:spChg>
        <pc:spChg chg="mod">
          <ac:chgData name="Penny Heyes" userId="bbccbed7290cc6b7" providerId="LiveId" clId="{C5D30111-18D0-47F6-BBC5-17946CF06CB9}" dt="2026-04-07T15:09:44.613" v="207" actId="1076"/>
          <ac:spMkLst>
            <pc:docMk/>
            <pc:sldMk cId="0" sldId="261"/>
            <ac:spMk id="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24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10" Type="http://schemas.openxmlformats.org/officeDocument/2006/relationships/image" Target="../media/image2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hetrustbridge.co.uk" TargetMode="External"/><Relationship Id="rId5" Type="http://schemas.openxmlformats.org/officeDocument/2006/relationships/hyperlink" Target="mailto:penny@thetrustbridge.co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ng Your Business: Why a vCISO is a Must-Have in Today's Digital  Landscape">
            <a:extLst>
              <a:ext uri="{FF2B5EF4-FFF2-40B4-BE49-F238E27FC236}">
                <a16:creationId xmlns:a16="http://schemas.microsoft.com/office/drawing/2014/main" id="{3F864C21-0ADB-DC27-A5F2-6F2A659B4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r="23418"/>
          <a:stretch>
            <a:fillRect/>
          </a:stretch>
        </p:blipFill>
        <p:spPr bwMode="auto">
          <a:xfrm>
            <a:off x="7222602" y="0"/>
            <a:ext cx="7407798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11E6A-7FD5-5752-BF88-AEFB501A9F71}"/>
              </a:ext>
            </a:extLst>
          </p:cNvPr>
          <p:cNvSpPr txBox="1"/>
          <p:nvPr/>
        </p:nvSpPr>
        <p:spPr>
          <a:xfrm>
            <a:off x="925975" y="3144398"/>
            <a:ext cx="4815068" cy="4809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Virtual Foundation CISO Platform for MSPs</a:t>
            </a:r>
          </a:p>
          <a:p>
            <a:pPr marL="0" indent="0" algn="l">
              <a:lnSpc>
                <a:spcPts val="5400"/>
              </a:lnSpc>
              <a:buNone/>
            </a:pPr>
            <a:endParaRPr lang="en-US" sz="4000" b="1" dirty="0">
              <a:solidFill>
                <a:srgbClr val="000000"/>
              </a:solidFill>
              <a:latin typeface="Nunito Sans Bold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Empowering MSPs with a Virtual Foundation CISO Service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Nunito Sans Bold" pitchFamily="34" charset="0"/>
            </a:endParaRPr>
          </a:p>
          <a:p>
            <a:pPr marL="0" indent="0" algn="l">
              <a:lnSpc>
                <a:spcPts val="5400"/>
              </a:lnSpc>
              <a:buNone/>
            </a:pPr>
            <a:endParaRPr lang="en-US" sz="4000" dirty="0"/>
          </a:p>
        </p:txBody>
      </p:sp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CCA3984C-AB4E-F0BD-A465-0472A32A7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75" y="492106"/>
            <a:ext cx="2709850" cy="10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08923" y="927735"/>
            <a:ext cx="1047155" cy="275153"/>
          </a:xfrm>
          <a:prstGeom prst="roundRect">
            <a:avLst>
              <a:gd name="adj" fmla="val 2061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126" y="997744"/>
            <a:ext cx="135017" cy="135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12652" y="978337"/>
            <a:ext cx="642223" cy="173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BENEFITS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908923" y="1244084"/>
            <a:ext cx="4219932" cy="527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Benefits for the MSP</a:t>
            </a:r>
            <a:endParaRPr lang="en-US" sz="3300" dirty="0"/>
          </a:p>
        </p:txBody>
      </p:sp>
      <p:sp>
        <p:nvSpPr>
          <p:cNvPr id="6" name="Shape 3"/>
          <p:cNvSpPr/>
          <p:nvPr/>
        </p:nvSpPr>
        <p:spPr>
          <a:xfrm>
            <a:off x="908923" y="1926312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4"/>
          <p:cNvSpPr/>
          <p:nvPr/>
        </p:nvSpPr>
        <p:spPr>
          <a:xfrm>
            <a:off x="1085255" y="2102644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558" y="2241828"/>
            <a:ext cx="227767" cy="22776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85255" y="2712125"/>
            <a:ext cx="2350532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New Recurring Revenue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1085255" y="3037761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Package within managed service contracts or sell as a premium add-on for predictable monthly income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7366754" y="1926312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8"/>
          <p:cNvSpPr/>
          <p:nvPr/>
        </p:nvSpPr>
        <p:spPr>
          <a:xfrm>
            <a:off x="7543086" y="2102644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2389" y="2241828"/>
            <a:ext cx="227767" cy="22776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543086" y="2712125"/>
            <a:ext cx="2116217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Strong Profit Margins</a:t>
            </a:r>
            <a:endParaRPr lang="en-US" sz="1650" dirty="0"/>
          </a:p>
        </p:txBody>
      </p:sp>
      <p:sp>
        <p:nvSpPr>
          <p:cNvPr id="15" name="Text 10"/>
          <p:cNvSpPr/>
          <p:nvPr/>
        </p:nvSpPr>
        <p:spPr>
          <a:xfrm>
            <a:off x="7543086" y="3037761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pooled model delivers 39–41% margin on every client with no additional headcount required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908923" y="3752493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12"/>
          <p:cNvSpPr/>
          <p:nvPr/>
        </p:nvSpPr>
        <p:spPr>
          <a:xfrm>
            <a:off x="1085255" y="3928824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4558" y="4068008"/>
            <a:ext cx="227767" cy="22776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085255" y="4538305"/>
            <a:ext cx="2109907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Upsell Pipeline</a:t>
            </a:r>
            <a:endParaRPr lang="en-US" sz="1650" dirty="0"/>
          </a:p>
        </p:txBody>
      </p:sp>
      <p:sp>
        <p:nvSpPr>
          <p:cNvPr id="20" name="Text 14"/>
          <p:cNvSpPr/>
          <p:nvPr/>
        </p:nvSpPr>
        <p:spPr>
          <a:xfrm>
            <a:off x="1085255" y="4863941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Bi-annual reviews and annual roadmaps consistently surface remediation work, compliance projects, and security improvements</a:t>
            </a:r>
            <a:endParaRPr lang="en-US" sz="1300" dirty="0"/>
          </a:p>
        </p:txBody>
      </p:sp>
      <p:sp>
        <p:nvSpPr>
          <p:cNvPr id="21" name="Shape 15"/>
          <p:cNvSpPr/>
          <p:nvPr/>
        </p:nvSpPr>
        <p:spPr>
          <a:xfrm>
            <a:off x="7366754" y="3752493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Shape 16"/>
          <p:cNvSpPr/>
          <p:nvPr/>
        </p:nvSpPr>
        <p:spPr>
          <a:xfrm>
            <a:off x="7543086" y="3928824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2389" y="4068008"/>
            <a:ext cx="227767" cy="227767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7543086" y="4538305"/>
            <a:ext cx="2245519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Trusted Advisor Status</a:t>
            </a:r>
            <a:endParaRPr lang="en-US" sz="1650" dirty="0"/>
          </a:p>
        </p:txBody>
      </p:sp>
      <p:sp>
        <p:nvSpPr>
          <p:cNvPr id="25" name="Text 18"/>
          <p:cNvSpPr/>
          <p:nvPr/>
        </p:nvSpPr>
        <p:spPr>
          <a:xfrm>
            <a:off x="7543086" y="4863941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Positions the MSP as the client's trusted security advisor with a natural path to Professional and Enterprise tiers</a:t>
            </a:r>
            <a:endParaRPr lang="en-US" sz="1300" dirty="0"/>
          </a:p>
        </p:txBody>
      </p:sp>
      <p:sp>
        <p:nvSpPr>
          <p:cNvPr id="26" name="Shape 19"/>
          <p:cNvSpPr/>
          <p:nvPr/>
        </p:nvSpPr>
        <p:spPr>
          <a:xfrm>
            <a:off x="908923" y="5578673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0"/>
          <p:cNvSpPr/>
          <p:nvPr/>
        </p:nvSpPr>
        <p:spPr>
          <a:xfrm>
            <a:off x="1085255" y="5755005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4558" y="5894189"/>
            <a:ext cx="227767" cy="227767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1085255" y="6364486"/>
            <a:ext cx="2109907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Win Larger Clients</a:t>
            </a:r>
            <a:endParaRPr lang="en-US" sz="1650" dirty="0"/>
          </a:p>
        </p:txBody>
      </p:sp>
      <p:sp>
        <p:nvSpPr>
          <p:cNvPr id="30" name="Text 22"/>
          <p:cNvSpPr/>
          <p:nvPr/>
        </p:nvSpPr>
        <p:spPr>
          <a:xfrm>
            <a:off x="1085255" y="6690122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Regulated and security-conscious organisations require formal governance — this service opens doors previously closed to MSPs</a:t>
            </a:r>
            <a:endParaRPr lang="en-US" sz="1300" dirty="0"/>
          </a:p>
        </p:txBody>
      </p:sp>
      <p:sp>
        <p:nvSpPr>
          <p:cNvPr id="31" name="Shape 23"/>
          <p:cNvSpPr/>
          <p:nvPr/>
        </p:nvSpPr>
        <p:spPr>
          <a:xfrm>
            <a:off x="7366754" y="5578673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2" name="Shape 24"/>
          <p:cNvSpPr/>
          <p:nvPr/>
        </p:nvSpPr>
        <p:spPr>
          <a:xfrm>
            <a:off x="7543086" y="5755005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2389" y="5894189"/>
            <a:ext cx="227767" cy="227767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7543086" y="6364486"/>
            <a:ext cx="2771894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Access to Expert Leadership</a:t>
            </a:r>
            <a:endParaRPr lang="en-US" sz="1650" dirty="0"/>
          </a:p>
        </p:txBody>
      </p:sp>
      <p:sp>
        <p:nvSpPr>
          <p:cNvPr id="35" name="Text 26"/>
          <p:cNvSpPr/>
          <p:nvPr/>
        </p:nvSpPr>
        <p:spPr>
          <a:xfrm>
            <a:off x="7543086" y="6690122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Leverage TrustBridge's security and compliance expertise without the cost or complexity of recruiting in-house</a:t>
            </a:r>
            <a:endParaRPr lang="en-US" sz="1300" dirty="0"/>
          </a:p>
        </p:txBody>
      </p:sp>
      <p:sp>
        <p:nvSpPr>
          <p:cNvPr id="36" name="Text 27"/>
          <p:cNvSpPr/>
          <p:nvPr/>
        </p:nvSpPr>
        <p:spPr>
          <a:xfrm>
            <a:off x="181689" y="7670959"/>
            <a:ext cx="448270" cy="2343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endParaRPr lang="en-US" sz="1400" dirty="0"/>
          </a:p>
        </p:txBody>
      </p:sp>
      <p:sp>
        <p:nvSpPr>
          <p:cNvPr id="37" name="Text 28"/>
          <p:cNvSpPr/>
          <p:nvPr/>
        </p:nvSpPr>
        <p:spPr>
          <a:xfrm>
            <a:off x="5219700" y="7670959"/>
            <a:ext cx="4191119" cy="2343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400" dirty="0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73088" y="7570946"/>
            <a:ext cx="1175742" cy="434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6073" y="1055013"/>
            <a:ext cx="1791891" cy="325874"/>
          </a:xfrm>
          <a:prstGeom prst="roundRect">
            <a:avLst>
              <a:gd name="adj" fmla="val 19924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921" y="1140619"/>
            <a:ext cx="154543" cy="1545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13736" y="1112877"/>
            <a:ext cx="1328380" cy="210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BENEFITS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966073" y="1434941"/>
            <a:ext cx="5494734" cy="603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Benefits for MSP Clients</a:t>
            </a:r>
            <a:endParaRPr lang="en-US" sz="3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073" y="2241590"/>
            <a:ext cx="386358" cy="3863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66073" y="2797016"/>
            <a:ext cx="3209330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Governance Platform Access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966073" y="3180040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framework — policies, risk registers, and oversight reviews — without the cost of a full-time CISO hire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9734" y="2241590"/>
            <a:ext cx="386358" cy="38635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399734" y="2797016"/>
            <a:ext cx="296298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Improved Security Posture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7399734" y="3180040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Regular reviews, risk registers, and improvement plans strengthen security maturity over time</a:t>
            </a:r>
            <a:endParaRPr lang="en-US" sz="15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073" y="3976092"/>
            <a:ext cx="386358" cy="38635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66073" y="4531519"/>
            <a:ext cx="2510552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Compliance Readiness</a:t>
            </a:r>
            <a:endParaRPr lang="en-US" sz="1900" dirty="0"/>
          </a:p>
        </p:txBody>
      </p:sp>
      <p:sp>
        <p:nvSpPr>
          <p:cNvPr id="14" name="Text 8"/>
          <p:cNvSpPr/>
          <p:nvPr/>
        </p:nvSpPr>
        <p:spPr>
          <a:xfrm>
            <a:off x="966073" y="4914543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support for Cyber Essentials, ISO 27001, NIS2, GDPR, and other applicable frameworks</a:t>
            </a:r>
            <a:endParaRPr lang="en-US" sz="15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9734" y="3976092"/>
            <a:ext cx="386358" cy="38635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399734" y="4531519"/>
            <a:ext cx="2420898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Board-Level Visibility</a:t>
            </a:r>
            <a:endParaRPr lang="en-US" sz="1900" dirty="0"/>
          </a:p>
        </p:txBody>
      </p:sp>
      <p:sp>
        <p:nvSpPr>
          <p:cNvPr id="17" name="Text 10"/>
          <p:cNvSpPr/>
          <p:nvPr/>
        </p:nvSpPr>
        <p:spPr>
          <a:xfrm>
            <a:off x="7399734" y="4914543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Bi-annual governance reviews ensure security oversight is maintained at the right level and properly documented</a:t>
            </a:r>
            <a:endParaRPr lang="en-US" sz="15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073" y="5710595"/>
            <a:ext cx="386358" cy="38635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966073" y="6266021"/>
            <a:ext cx="3037880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Better Insurance Outcomes</a:t>
            </a:r>
            <a:endParaRPr lang="en-US" sz="1900" dirty="0"/>
          </a:p>
        </p:txBody>
      </p:sp>
      <p:sp>
        <p:nvSpPr>
          <p:cNvPr id="20" name="Text 12"/>
          <p:cNvSpPr/>
          <p:nvPr/>
        </p:nvSpPr>
        <p:spPr>
          <a:xfrm>
            <a:off x="966073" y="6649045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Documented governance and risk management supports cyber insurance applications and renewals</a:t>
            </a:r>
            <a:endParaRPr lang="en-US" sz="15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9734" y="5710595"/>
            <a:ext cx="386358" cy="386358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7399734" y="6266021"/>
            <a:ext cx="2415302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Win More Business</a:t>
            </a:r>
            <a:endParaRPr lang="en-US" sz="1900" dirty="0"/>
          </a:p>
        </p:txBody>
      </p:sp>
      <p:sp>
        <p:nvSpPr>
          <p:cNvPr id="23" name="Text 14"/>
          <p:cNvSpPr/>
          <p:nvPr/>
        </p:nvSpPr>
        <p:spPr>
          <a:xfrm>
            <a:off x="7399734" y="6649045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Clients can demonstrate cyber governance to enterprise customers, procurement teams, and auditors</a:t>
            </a:r>
            <a:endParaRPr lang="en-US" sz="1500" dirty="0"/>
          </a:p>
        </p:txBody>
      </p:sp>
      <p:sp>
        <p:nvSpPr>
          <p:cNvPr id="24" name="Text 15"/>
          <p:cNvSpPr/>
          <p:nvPr/>
        </p:nvSpPr>
        <p:spPr>
          <a:xfrm>
            <a:off x="193119" y="7628930"/>
            <a:ext cx="5314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1500" dirty="0"/>
          </a:p>
        </p:txBody>
      </p:sp>
      <p:sp>
        <p:nvSpPr>
          <p:cNvPr id="25" name="Text 16"/>
          <p:cNvSpPr/>
          <p:nvPr/>
        </p:nvSpPr>
        <p:spPr>
          <a:xfrm>
            <a:off x="5097423" y="7628930"/>
            <a:ext cx="4435554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7363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51059" y="1122759"/>
            <a:ext cx="718066" cy="269081"/>
          </a:xfrm>
          <a:prstGeom prst="roundRect">
            <a:avLst>
              <a:gd name="adj" fmla="val 19737"/>
            </a:avLst>
          </a:prstGeom>
          <a:noFill/>
          <a:ln w="7620">
            <a:solidFill>
              <a:srgbClr val="1692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453" y="1194078"/>
            <a:ext cx="126444" cy="1264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43119" y="1177766"/>
            <a:ext cx="323612" cy="159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950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FAQS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851059" y="1428036"/>
            <a:ext cx="5178743" cy="493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Frequently Asked Questions</a:t>
            </a:r>
            <a:endParaRPr lang="en-US" sz="3100" dirty="0"/>
          </a:p>
        </p:txBody>
      </p:sp>
      <p:sp>
        <p:nvSpPr>
          <p:cNvPr id="6" name="Shape 3"/>
          <p:cNvSpPr/>
          <p:nvPr/>
        </p:nvSpPr>
        <p:spPr>
          <a:xfrm>
            <a:off x="851059" y="2057638"/>
            <a:ext cx="6418898" cy="1704975"/>
          </a:xfrm>
          <a:prstGeom prst="roundRect">
            <a:avLst>
              <a:gd name="adj" fmla="val 6436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4"/>
          <p:cNvSpPr/>
          <p:nvPr/>
        </p:nvSpPr>
        <p:spPr>
          <a:xfrm>
            <a:off x="828199" y="2057638"/>
            <a:ext cx="91440" cy="1704975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100495" y="2238494"/>
            <a:ext cx="5988606" cy="493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How is this different from the MSP just doing security themselves?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1100495" y="2786420"/>
            <a:ext cx="5988606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vCISO service is a governance and advisory function, not a technical one. It provides the strategic layer above the technology: risk management, policy frameworks, compliance alignment, and board reporting — disciplines requiring different skills and significant time investment.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7360444" y="2057638"/>
            <a:ext cx="6418898" cy="1704975"/>
          </a:xfrm>
          <a:prstGeom prst="roundRect">
            <a:avLst>
              <a:gd name="adj" fmla="val 6436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7337584" y="2057638"/>
            <a:ext cx="91440" cy="1704975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7609880" y="2238494"/>
            <a:ext cx="5075396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Is TrustBridge visible to clients, or fully white-labelled?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7609880" y="2539603"/>
            <a:ext cx="5988606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default model is co-branded: the MSP leads the client relationship, and TrustBridge is acknowledged as the specialist partner. A fully white-label approach can be discussed as part of the partnership agreement.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851059" y="3853101"/>
            <a:ext cx="6418898" cy="1458158"/>
          </a:xfrm>
          <a:prstGeom prst="roundRect">
            <a:avLst>
              <a:gd name="adj" fmla="val 7525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Shape 12"/>
          <p:cNvSpPr/>
          <p:nvPr/>
        </p:nvSpPr>
        <p:spPr>
          <a:xfrm>
            <a:off x="828199" y="3853101"/>
            <a:ext cx="91440" cy="1458158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1100495" y="4033957"/>
            <a:ext cx="4808934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What happens when a client has a security incident?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1100495" y="4335066"/>
            <a:ext cx="5988606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pooled service includes a standard Incident Response Policy template. Active incident support and full IR plan development are not included but are available as a separately scoped engagement. Proactive IR planning and tabletop testing are available at Professional tier.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7360444" y="3853101"/>
            <a:ext cx="6418898" cy="1458158"/>
          </a:xfrm>
          <a:prstGeom prst="roundRect">
            <a:avLst>
              <a:gd name="adj" fmla="val 7525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Shape 16"/>
          <p:cNvSpPr/>
          <p:nvPr/>
        </p:nvSpPr>
        <p:spPr>
          <a:xfrm>
            <a:off x="7337584" y="3853101"/>
            <a:ext cx="91440" cy="1458158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7"/>
          <p:cNvSpPr/>
          <p:nvPr/>
        </p:nvSpPr>
        <p:spPr>
          <a:xfrm>
            <a:off x="7609880" y="4033957"/>
            <a:ext cx="3127534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Is there a minimum contract term?</a:t>
            </a:r>
            <a:endParaRPr lang="en-US" sz="1550" dirty="0"/>
          </a:p>
        </p:txBody>
      </p:sp>
      <p:sp>
        <p:nvSpPr>
          <p:cNvPr id="21" name="Text 18"/>
          <p:cNvSpPr/>
          <p:nvPr/>
        </p:nvSpPr>
        <p:spPr>
          <a:xfrm>
            <a:off x="7609880" y="4335066"/>
            <a:ext cx="5988606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Yes. MSP wholesale agreements have a 12-month minimum term. Client-facing contracts are typically 12 months, with rolling monthly thereafter. Onboarding assessments are charged separately as a one-off.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851059" y="5401747"/>
            <a:ext cx="6418898" cy="1704975"/>
          </a:xfrm>
          <a:prstGeom prst="roundRect">
            <a:avLst>
              <a:gd name="adj" fmla="val 6436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0"/>
          <p:cNvSpPr/>
          <p:nvPr/>
        </p:nvSpPr>
        <p:spPr>
          <a:xfrm>
            <a:off x="828199" y="5401747"/>
            <a:ext cx="91440" cy="1704975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1"/>
          <p:cNvSpPr/>
          <p:nvPr/>
        </p:nvSpPr>
        <p:spPr>
          <a:xfrm>
            <a:off x="1100495" y="5582603"/>
            <a:ext cx="5988606" cy="493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Can TrustBridge help clients achieve specific certifications (e.g. ISO 27001)?</a:t>
            </a:r>
            <a:endParaRPr lang="en-US" sz="1550" dirty="0"/>
          </a:p>
        </p:txBody>
      </p:sp>
      <p:sp>
        <p:nvSpPr>
          <p:cNvPr id="25" name="Text 22"/>
          <p:cNvSpPr/>
          <p:nvPr/>
        </p:nvSpPr>
        <p:spPr>
          <a:xfrm>
            <a:off x="1100495" y="6130528"/>
            <a:ext cx="5988606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Yes, but this is typically a separately scoped project. The vCISO service provides a governance foundation and compliance gap summary. Achieving certification involves additional work that TrustBridge can deliver as a project engagement.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7360444" y="5401747"/>
            <a:ext cx="6418898" cy="1704975"/>
          </a:xfrm>
          <a:prstGeom prst="roundRect">
            <a:avLst>
              <a:gd name="adj" fmla="val 6436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4"/>
          <p:cNvSpPr/>
          <p:nvPr/>
        </p:nvSpPr>
        <p:spPr>
          <a:xfrm>
            <a:off x="7337584" y="5401747"/>
            <a:ext cx="91440" cy="1704975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5"/>
          <p:cNvSpPr/>
          <p:nvPr/>
        </p:nvSpPr>
        <p:spPr>
          <a:xfrm>
            <a:off x="7609880" y="5582603"/>
            <a:ext cx="5847398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How much technical knowledge does the MSP need to sell this?</a:t>
            </a:r>
            <a:endParaRPr lang="en-US" sz="1550" dirty="0"/>
          </a:p>
        </p:txBody>
      </p:sp>
      <p:sp>
        <p:nvSpPr>
          <p:cNvPr id="29" name="Text 26"/>
          <p:cNvSpPr/>
          <p:nvPr/>
        </p:nvSpPr>
        <p:spPr>
          <a:xfrm>
            <a:off x="7609880" y="5883712"/>
            <a:ext cx="5988606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Very little. TrustBridge provides a sales briefing, email marketing suggestions, and an objection-handling guide. The MSP introduces the service and manages the client relationship; TrustBridge delivers the governance expertise.</a:t>
            </a:r>
            <a:endParaRPr lang="en-US" sz="1200" dirty="0"/>
          </a:p>
        </p:txBody>
      </p:sp>
      <p:sp>
        <p:nvSpPr>
          <p:cNvPr id="30" name="Text 27"/>
          <p:cNvSpPr/>
          <p:nvPr/>
        </p:nvSpPr>
        <p:spPr>
          <a:xfrm>
            <a:off x="170140" y="7709059"/>
            <a:ext cx="452557" cy="214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</a:t>
            </a:r>
            <a:endParaRPr lang="en-US" sz="1300" dirty="0"/>
          </a:p>
        </p:txBody>
      </p:sp>
      <p:sp>
        <p:nvSpPr>
          <p:cNvPr id="31" name="Text 28"/>
          <p:cNvSpPr/>
          <p:nvPr/>
        </p:nvSpPr>
        <p:spPr>
          <a:xfrm>
            <a:off x="5352812" y="7709059"/>
            <a:ext cx="3924538" cy="214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00" dirty="0"/>
          </a:p>
        </p:txBody>
      </p:sp>
      <p:pic>
        <p:nvPicPr>
          <p:cNvPr id="3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170" y="7612856"/>
            <a:ext cx="1100971" cy="406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2371" y="1016318"/>
            <a:ext cx="1177290" cy="261699"/>
          </a:xfrm>
          <a:prstGeom prst="roundRect">
            <a:avLst>
              <a:gd name="adj" fmla="val 2080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526" y="1082397"/>
            <a:ext cx="129540" cy="1295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63836" y="1064895"/>
            <a:ext cx="788670" cy="164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STEPS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872371" y="1315998"/>
            <a:ext cx="5531048" cy="506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Become a TTB vCISO Partner</a:t>
            </a:r>
            <a:endParaRPr lang="en-US" sz="3150" dirty="0"/>
          </a:p>
        </p:txBody>
      </p:sp>
      <p:sp>
        <p:nvSpPr>
          <p:cNvPr id="6" name="Text 3"/>
          <p:cNvSpPr/>
          <p:nvPr/>
        </p:nvSpPr>
        <p:spPr>
          <a:xfrm>
            <a:off x="872371" y="1964888"/>
            <a:ext cx="12885658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process to get started is straightforward. Most MSPs are enrolling their first client within weeks of signing.</a:t>
            </a:r>
            <a:endParaRPr lang="en-US" sz="12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15" y="2277428"/>
            <a:ext cx="8375571" cy="221622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773474" y="3026778"/>
            <a:ext cx="1266049" cy="226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Discovery Call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3773474" y="3317945"/>
            <a:ext cx="1266049" cy="431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30-min call to confirm fit and client base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5224273" y="2794801"/>
            <a:ext cx="1266048" cy="45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Review Agreement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5224273" y="3312656"/>
            <a:ext cx="1266048" cy="431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Commercial summary issued for review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675072" y="3026778"/>
            <a:ext cx="1266048" cy="45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Submit Branding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6675072" y="3544632"/>
            <a:ext cx="1266048" cy="431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Provide logo, colours and service name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8125871" y="2794801"/>
            <a:ext cx="1266047" cy="45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MSP Onboarding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8125871" y="3312656"/>
            <a:ext cx="1266047" cy="431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1-hour session on delivery and positioning</a:t>
            </a:r>
            <a:endParaRPr lang="en-US" sz="1100" dirty="0"/>
          </a:p>
        </p:txBody>
      </p:sp>
      <p:sp>
        <p:nvSpPr>
          <p:cNvPr id="16" name="Text 12"/>
          <p:cNvSpPr/>
          <p:nvPr/>
        </p:nvSpPr>
        <p:spPr>
          <a:xfrm>
            <a:off x="9584728" y="3026778"/>
            <a:ext cx="1266049" cy="45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Enrol First Client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9584728" y="3544632"/>
            <a:ext cx="1266049" cy="431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 supports the first assessment</a:t>
            </a:r>
            <a:endParaRPr lang="en-US" sz="1100" dirty="0"/>
          </a:p>
        </p:txBody>
      </p:sp>
      <p:sp>
        <p:nvSpPr>
          <p:cNvPr id="18" name="Text 14"/>
          <p:cNvSpPr/>
          <p:nvPr/>
        </p:nvSpPr>
        <p:spPr>
          <a:xfrm>
            <a:off x="872371" y="4600575"/>
            <a:ext cx="12885658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a pilot client — ideally one already asking questions about compliance or security governance. TrustBridge will support the first assessment end-to-end.</a:t>
            </a:r>
            <a:endParaRPr lang="en-US" sz="1250" dirty="0"/>
          </a:p>
        </p:txBody>
      </p:sp>
      <p:sp>
        <p:nvSpPr>
          <p:cNvPr id="19" name="Shape 15"/>
          <p:cNvSpPr/>
          <p:nvPr/>
        </p:nvSpPr>
        <p:spPr>
          <a:xfrm>
            <a:off x="872371" y="5020032"/>
            <a:ext cx="3075027" cy="1098471"/>
          </a:xfrm>
          <a:prstGeom prst="roundRect">
            <a:avLst>
              <a:gd name="adj" fmla="val 619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6"/>
          <p:cNvSpPr/>
          <p:nvPr/>
        </p:nvSpPr>
        <p:spPr>
          <a:xfrm>
            <a:off x="1041916" y="5189577"/>
            <a:ext cx="2025253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Starter Tier</a:t>
            </a:r>
            <a:endParaRPr lang="en-US" sz="1550" dirty="0"/>
          </a:p>
        </p:txBody>
      </p:sp>
      <p:sp>
        <p:nvSpPr>
          <p:cNvPr id="21" name="Text 17"/>
          <p:cNvSpPr/>
          <p:nvPr/>
        </p:nvSpPr>
        <p:spPr>
          <a:xfrm>
            <a:off x="1041916" y="5537716"/>
            <a:ext cx="2735937" cy="41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10 clients · £1,200/month wholesale · 66% margin</a:t>
            </a:r>
            <a:endParaRPr lang="en-US" sz="1250" dirty="0"/>
          </a:p>
        </p:txBody>
      </p:sp>
      <p:sp>
        <p:nvSpPr>
          <p:cNvPr id="22" name="Shape 18"/>
          <p:cNvSpPr/>
          <p:nvPr/>
        </p:nvSpPr>
        <p:spPr>
          <a:xfrm>
            <a:off x="4042410" y="5020032"/>
            <a:ext cx="3075146" cy="1098471"/>
          </a:xfrm>
          <a:prstGeom prst="roundRect">
            <a:avLst>
              <a:gd name="adj" fmla="val 619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19"/>
          <p:cNvSpPr/>
          <p:nvPr/>
        </p:nvSpPr>
        <p:spPr>
          <a:xfrm>
            <a:off x="4211955" y="5189577"/>
            <a:ext cx="2025253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Growth Tier</a:t>
            </a:r>
            <a:endParaRPr lang="en-US" sz="1550" dirty="0"/>
          </a:p>
        </p:txBody>
      </p:sp>
      <p:sp>
        <p:nvSpPr>
          <p:cNvPr id="24" name="Text 20"/>
          <p:cNvSpPr/>
          <p:nvPr/>
        </p:nvSpPr>
        <p:spPr>
          <a:xfrm>
            <a:off x="4211955" y="5537716"/>
            <a:ext cx="2736056" cy="41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25 clients · £2,500/month wholesale · 100% margin</a:t>
            </a:r>
            <a:endParaRPr lang="en-US" sz="1250" dirty="0"/>
          </a:p>
        </p:txBody>
      </p:sp>
      <p:sp>
        <p:nvSpPr>
          <p:cNvPr id="25" name="Shape 21"/>
          <p:cNvSpPr/>
          <p:nvPr/>
        </p:nvSpPr>
        <p:spPr>
          <a:xfrm>
            <a:off x="872371" y="6213515"/>
            <a:ext cx="6245185" cy="892850"/>
          </a:xfrm>
          <a:prstGeom prst="roundRect">
            <a:avLst>
              <a:gd name="adj" fmla="val 7622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2"/>
          <p:cNvSpPr/>
          <p:nvPr/>
        </p:nvSpPr>
        <p:spPr>
          <a:xfrm>
            <a:off x="1041916" y="6383060"/>
            <a:ext cx="2025253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Scale Tier</a:t>
            </a:r>
            <a:endParaRPr lang="en-US" sz="1550" dirty="0"/>
          </a:p>
        </p:txBody>
      </p:sp>
      <p:sp>
        <p:nvSpPr>
          <p:cNvPr id="27" name="Text 23"/>
          <p:cNvSpPr/>
          <p:nvPr/>
        </p:nvSpPr>
        <p:spPr>
          <a:xfrm>
            <a:off x="1041916" y="6731198"/>
            <a:ext cx="5906095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50 clients · £4,750/month wholesale · 111% margin</a:t>
            </a:r>
            <a:endParaRPr lang="en-US" sz="1250" dirty="0"/>
          </a:p>
        </p:txBody>
      </p:sp>
      <p:sp>
        <p:nvSpPr>
          <p:cNvPr id="28" name="Shape 24"/>
          <p:cNvSpPr/>
          <p:nvPr/>
        </p:nvSpPr>
        <p:spPr>
          <a:xfrm>
            <a:off x="7403783" y="4913114"/>
            <a:ext cx="6478548" cy="2300168"/>
          </a:xfrm>
          <a:prstGeom prst="roundRect">
            <a:avLst>
              <a:gd name="adj" fmla="val 5072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5"/>
          <p:cNvSpPr/>
          <p:nvPr/>
        </p:nvSpPr>
        <p:spPr>
          <a:xfrm>
            <a:off x="7565708" y="5008126"/>
            <a:ext cx="2741295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Schedule Your Discovery Call</a:t>
            </a:r>
            <a:endParaRPr lang="en-US" sz="1550" dirty="0"/>
          </a:p>
        </p:txBody>
      </p:sp>
      <p:sp>
        <p:nvSpPr>
          <p:cNvPr id="30" name="Text 26"/>
          <p:cNvSpPr/>
          <p:nvPr/>
        </p:nvSpPr>
        <p:spPr>
          <a:xfrm>
            <a:off x="7565708" y="5356265"/>
            <a:ext cx="6154698" cy="41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30-minute call with the TrustBridge team to confirm fit, answer questions, and discuss your client base and the right tier model for you.</a:t>
            </a:r>
            <a:endParaRPr lang="en-US" sz="1250" dirty="0"/>
          </a:p>
        </p:txBody>
      </p:sp>
      <p:sp>
        <p:nvSpPr>
          <p:cNvPr id="31" name="Text 27"/>
          <p:cNvSpPr/>
          <p:nvPr/>
        </p:nvSpPr>
        <p:spPr>
          <a:xfrm>
            <a:off x="7565708" y="5852993"/>
            <a:ext cx="6154698" cy="41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Contact:</a:t>
            </a:r>
            <a:r>
              <a:rPr lang="en-US" sz="1250" u="sng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penny@thetrustbridge.co</a:t>
            </a:r>
            <a:endParaRPr lang="en-US" sz="1250" dirty="0"/>
          </a:p>
        </p:txBody>
      </p:sp>
      <p:sp>
        <p:nvSpPr>
          <p:cNvPr id="32" name="Text 28"/>
          <p:cNvSpPr/>
          <p:nvPr/>
        </p:nvSpPr>
        <p:spPr>
          <a:xfrm>
            <a:off x="7565708" y="6349722"/>
            <a:ext cx="6154698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u="sng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www.thetrustbridge.co.uk</a:t>
            </a:r>
            <a:endParaRPr lang="en-US" sz="1250" dirty="0"/>
          </a:p>
        </p:txBody>
      </p:sp>
      <p:sp>
        <p:nvSpPr>
          <p:cNvPr id="33" name="Text 29"/>
          <p:cNvSpPr/>
          <p:nvPr/>
        </p:nvSpPr>
        <p:spPr>
          <a:xfrm>
            <a:off x="174427" y="7695009"/>
            <a:ext cx="499348" cy="221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</a:t>
            </a:r>
            <a:endParaRPr lang="en-US" sz="1350" dirty="0"/>
          </a:p>
        </p:txBody>
      </p:sp>
      <p:sp>
        <p:nvSpPr>
          <p:cNvPr id="34" name="Text 30"/>
          <p:cNvSpPr/>
          <p:nvPr/>
        </p:nvSpPr>
        <p:spPr>
          <a:xfrm>
            <a:off x="5304830" y="7695009"/>
            <a:ext cx="4020741" cy="221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50" dirty="0"/>
          </a:p>
        </p:txBody>
      </p:sp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7618" y="7597378"/>
            <a:ext cx="1128355" cy="416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66073" y="1065848"/>
            <a:ext cx="1756886" cy="386715"/>
          </a:xfrm>
          <a:prstGeom prst="roundRect">
            <a:avLst>
              <a:gd name="adj" fmla="val 19188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471" y="1170861"/>
            <a:ext cx="176570" cy="1765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63266" y="1132046"/>
            <a:ext cx="1227296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966073" y="1523167"/>
            <a:ext cx="7211854" cy="1380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Virtual Foundation CISO Platform for MSPs</a:t>
            </a:r>
            <a:endParaRPr lang="en-US" sz="4300" dirty="0"/>
          </a:p>
        </p:txBody>
      </p:sp>
      <p:sp>
        <p:nvSpPr>
          <p:cNvPr id="7" name="Text 3"/>
          <p:cNvSpPr/>
          <p:nvPr/>
        </p:nvSpPr>
        <p:spPr>
          <a:xfrm>
            <a:off x="966073" y="3168253"/>
            <a:ext cx="7211854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pooled, co-branded governance service that MSPs can deploy across their entire client base — delivering structured cyber governance at scale, with predictable recurring revenue at </a:t>
            </a:r>
            <a:r>
              <a:rPr lang="en-US" sz="17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+40% margin</a:t>
            </a: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966073" y="4639032"/>
            <a:ext cx="2286238" cy="2524601"/>
          </a:xfrm>
          <a:prstGeom prst="roundRect">
            <a:avLst>
              <a:gd name="adj" fmla="val 4057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5"/>
          <p:cNvSpPr/>
          <p:nvPr/>
        </p:nvSpPr>
        <p:spPr>
          <a:xfrm>
            <a:off x="1194435" y="4867394"/>
            <a:ext cx="1829514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For MSPs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1194435" y="5318284"/>
            <a:ext cx="1829514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Recurring revenue stream with no CISO hire required</a:t>
            </a:r>
            <a:endParaRPr lang="en-US" sz="1700" dirty="0"/>
          </a:p>
        </p:txBody>
      </p:sp>
      <p:sp>
        <p:nvSpPr>
          <p:cNvPr id="11" name="Shape 7"/>
          <p:cNvSpPr/>
          <p:nvPr/>
        </p:nvSpPr>
        <p:spPr>
          <a:xfrm>
            <a:off x="3428881" y="4639032"/>
            <a:ext cx="2286238" cy="2524601"/>
          </a:xfrm>
          <a:prstGeom prst="roundRect">
            <a:avLst>
              <a:gd name="adj" fmla="val 4057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8"/>
          <p:cNvSpPr/>
          <p:nvPr/>
        </p:nvSpPr>
        <p:spPr>
          <a:xfrm>
            <a:off x="3657243" y="4867394"/>
            <a:ext cx="1829514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For Clients</a:t>
            </a:r>
            <a:endParaRPr lang="en-US" sz="2150" dirty="0"/>
          </a:p>
        </p:txBody>
      </p:sp>
      <p:sp>
        <p:nvSpPr>
          <p:cNvPr id="13" name="Text 9"/>
          <p:cNvSpPr/>
          <p:nvPr/>
        </p:nvSpPr>
        <p:spPr>
          <a:xfrm>
            <a:off x="3657243" y="5318284"/>
            <a:ext cx="1829514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Credible cyber governance at an accessible price point</a:t>
            </a:r>
            <a:endParaRPr lang="en-US" sz="1700" dirty="0"/>
          </a:p>
        </p:txBody>
      </p:sp>
      <p:sp>
        <p:nvSpPr>
          <p:cNvPr id="14" name="Shape 10"/>
          <p:cNvSpPr/>
          <p:nvPr/>
        </p:nvSpPr>
        <p:spPr>
          <a:xfrm>
            <a:off x="5891689" y="4639032"/>
            <a:ext cx="2286238" cy="2524601"/>
          </a:xfrm>
          <a:prstGeom prst="roundRect">
            <a:avLst>
              <a:gd name="adj" fmla="val 4057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1"/>
          <p:cNvSpPr/>
          <p:nvPr/>
        </p:nvSpPr>
        <p:spPr>
          <a:xfrm>
            <a:off x="6120051" y="4867394"/>
            <a:ext cx="1829514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For Regulators</a:t>
            </a:r>
            <a:endParaRPr lang="en-US" sz="2150" dirty="0"/>
          </a:p>
        </p:txBody>
      </p:sp>
      <p:sp>
        <p:nvSpPr>
          <p:cNvPr id="16" name="Text 12"/>
          <p:cNvSpPr/>
          <p:nvPr/>
        </p:nvSpPr>
        <p:spPr>
          <a:xfrm>
            <a:off x="6120051" y="5663208"/>
            <a:ext cx="1829514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Demonstrable, auditable security oversight</a:t>
            </a:r>
            <a:endParaRPr lang="en-US" sz="1700" dirty="0"/>
          </a:p>
        </p:txBody>
      </p:sp>
      <p:sp>
        <p:nvSpPr>
          <p:cNvPr id="17" name="Text 13"/>
          <p:cNvSpPr/>
          <p:nvPr/>
        </p:nvSpPr>
        <p:spPr>
          <a:xfrm>
            <a:off x="193119" y="7621191"/>
            <a:ext cx="368260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5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963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6073" y="938808"/>
            <a:ext cx="2115979" cy="312301"/>
          </a:xfrm>
          <a:prstGeom prst="roundRect">
            <a:avLst>
              <a:gd name="adj" fmla="val 19305"/>
            </a:avLst>
          </a:prstGeom>
          <a:noFill/>
          <a:ln w="7620">
            <a:solidFill>
              <a:srgbClr val="1692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26" y="1023223"/>
            <a:ext cx="143470" cy="1434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96472" y="1000244"/>
            <a:ext cx="1670328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 OPPORTUNITY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966073" y="1297662"/>
            <a:ext cx="6471166" cy="560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Regulatory Pressure Wave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966073" y="2033349"/>
            <a:ext cx="12698254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convergence of new legislation is landing simultaneously, creating urgent and growing demand for governance support that SMEs cannot meet alone.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966073" y="2638187"/>
            <a:ext cx="12698254" cy="4652605"/>
          </a:xfrm>
          <a:prstGeom prst="roundRect">
            <a:avLst>
              <a:gd name="adj" fmla="val 162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973693" y="2645807"/>
            <a:ext cx="12683014" cy="39183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153358" y="2723317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Regulation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3693676" y="2723317"/>
            <a:ext cx="5340787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It Requires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9400937" y="2723317"/>
            <a:ext cx="40763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Who Is Affected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973693" y="3037642"/>
            <a:ext cx="12683014" cy="8654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1153358" y="3115151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NIS2 Directive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3693676" y="3115151"/>
            <a:ext cx="5340787" cy="710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Board-level accountability, supply chain security, incident reporting within 24–72 hours, and mandatory risk management measures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9400937" y="3115151"/>
            <a:ext cx="4076343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Mid-market firms in 18 critical sectors + their suppliers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973693" y="3903107"/>
            <a:ext cx="12683014" cy="62865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1153358" y="3980617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DORA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3693676" y="3980617"/>
            <a:ext cx="5340787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ICT risk management, resilience testing, third-party oversight, and incident classification for financial services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9400937" y="3980617"/>
            <a:ext cx="40763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Financial services firms and their ICT providers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973693" y="4531757"/>
            <a:ext cx="12683014" cy="62865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8"/>
          <p:cNvSpPr/>
          <p:nvPr/>
        </p:nvSpPr>
        <p:spPr>
          <a:xfrm>
            <a:off x="1153358" y="4609267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UK CSRB Bill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3693676" y="4609267"/>
            <a:ext cx="5340787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Mandatory cyber incident reporting and strengthened board accountability for cyber risk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9400937" y="4609267"/>
            <a:ext cx="4076343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UK businesses across critical and important sectors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973693" y="5160407"/>
            <a:ext cx="12683014" cy="8654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1153358" y="5237917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Act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3693676" y="5237917"/>
            <a:ext cx="5340787" cy="710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classification, governance documentation, human oversight, and conformity assessments for AI system deployment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9400937" y="5237917"/>
            <a:ext cx="4076343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Any organisation deploying AI tools in regulated contexts</a:t>
            </a:r>
            <a:endParaRPr lang="en-US" sz="1400" dirty="0"/>
          </a:p>
        </p:txBody>
      </p:sp>
      <p:sp>
        <p:nvSpPr>
          <p:cNvPr id="28" name="Shape 25"/>
          <p:cNvSpPr/>
          <p:nvPr/>
        </p:nvSpPr>
        <p:spPr>
          <a:xfrm>
            <a:off x="973693" y="6025872"/>
            <a:ext cx="12683014" cy="62865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6"/>
          <p:cNvSpPr/>
          <p:nvPr/>
        </p:nvSpPr>
        <p:spPr>
          <a:xfrm>
            <a:off x="1153358" y="6103382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UK GDPR / DPA 2018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3693676" y="6103382"/>
            <a:ext cx="5340787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data protection governance, DPIA programme, breach notification, and lawful basis documentation</a:t>
            </a:r>
            <a:endParaRPr lang="en-US" sz="1400" dirty="0"/>
          </a:p>
        </p:txBody>
      </p:sp>
      <p:sp>
        <p:nvSpPr>
          <p:cNvPr id="31" name="Text 28"/>
          <p:cNvSpPr/>
          <p:nvPr/>
        </p:nvSpPr>
        <p:spPr>
          <a:xfrm>
            <a:off x="9400937" y="6103382"/>
            <a:ext cx="40763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 UK businesses processing personal data</a:t>
            </a:r>
            <a:endParaRPr lang="en-US" sz="1400" dirty="0"/>
          </a:p>
        </p:txBody>
      </p:sp>
      <p:sp>
        <p:nvSpPr>
          <p:cNvPr id="32" name="Shape 29"/>
          <p:cNvSpPr/>
          <p:nvPr/>
        </p:nvSpPr>
        <p:spPr>
          <a:xfrm>
            <a:off x="973693" y="6654522"/>
            <a:ext cx="12683014" cy="62865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30"/>
          <p:cNvSpPr/>
          <p:nvPr/>
        </p:nvSpPr>
        <p:spPr>
          <a:xfrm>
            <a:off x="1153358" y="6732032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Cyber Essentials (Plus)</a:t>
            </a:r>
            <a:endParaRPr lang="en-US" sz="1400" dirty="0"/>
          </a:p>
        </p:txBody>
      </p:sp>
      <p:sp>
        <p:nvSpPr>
          <p:cNvPr id="34" name="Text 31"/>
          <p:cNvSpPr/>
          <p:nvPr/>
        </p:nvSpPr>
        <p:spPr>
          <a:xfrm>
            <a:off x="3693676" y="6732032"/>
            <a:ext cx="5340787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Certification increasingly required by government suppliers and enterprise procurement teams</a:t>
            </a:r>
            <a:endParaRPr lang="en-US" sz="1400" dirty="0"/>
          </a:p>
        </p:txBody>
      </p:sp>
      <p:sp>
        <p:nvSpPr>
          <p:cNvPr id="35" name="Text 32"/>
          <p:cNvSpPr/>
          <p:nvPr/>
        </p:nvSpPr>
        <p:spPr>
          <a:xfrm>
            <a:off x="9400937" y="6732032"/>
            <a:ext cx="4076343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Any firm tendering for public sector or enterprise contracts</a:t>
            </a:r>
            <a:endParaRPr lang="en-US" sz="1400" dirty="0"/>
          </a:p>
        </p:txBody>
      </p:sp>
      <p:sp>
        <p:nvSpPr>
          <p:cNvPr id="36" name="Text 33"/>
          <p:cNvSpPr/>
          <p:nvPr/>
        </p:nvSpPr>
        <p:spPr>
          <a:xfrm>
            <a:off x="193119" y="7632859"/>
            <a:ext cx="474464" cy="255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5087898" y="7632859"/>
            <a:ext cx="4454604" cy="255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3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7482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9538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02613" y="3032641"/>
            <a:ext cx="1605558" cy="288012"/>
          </a:xfrm>
          <a:prstGeom prst="roundRect">
            <a:avLst>
              <a:gd name="adj" fmla="val 19556"/>
            </a:avLst>
          </a:prstGeom>
          <a:noFill/>
          <a:ln w="7620">
            <a:solidFill>
              <a:srgbClr val="1692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722" y="3109555"/>
            <a:ext cx="134064" cy="1340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1818" y="3090505"/>
            <a:ext cx="1188244" cy="172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CRITICAL INSIGHT</a:t>
            </a:r>
            <a:endParaRPr lang="en-US" sz="1050" dirty="0"/>
          </a:p>
        </p:txBody>
      </p:sp>
      <p:sp>
        <p:nvSpPr>
          <p:cNvPr id="6" name="Text 2"/>
          <p:cNvSpPr/>
          <p:nvPr/>
        </p:nvSpPr>
        <p:spPr>
          <a:xfrm>
            <a:off x="902613" y="3361253"/>
            <a:ext cx="4190762" cy="523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CISO Talent Gap</a:t>
            </a:r>
            <a:endParaRPr lang="en-US" sz="3250" dirty="0"/>
          </a:p>
        </p:txBody>
      </p:sp>
      <p:sp>
        <p:nvSpPr>
          <p:cNvPr id="7" name="Text 3"/>
          <p:cNvSpPr/>
          <p:nvPr/>
        </p:nvSpPr>
        <p:spPr>
          <a:xfrm>
            <a:off x="1434703" y="4235887"/>
            <a:ext cx="1976318" cy="553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£175K</a:t>
            </a:r>
            <a:endParaRPr lang="en-US" sz="4350" dirty="0"/>
          </a:p>
        </p:txBody>
      </p:sp>
      <p:sp>
        <p:nvSpPr>
          <p:cNvPr id="8" name="Text 4"/>
          <p:cNvSpPr/>
          <p:nvPr/>
        </p:nvSpPr>
        <p:spPr>
          <a:xfrm>
            <a:off x="1375172" y="4949071"/>
            <a:ext cx="2095381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Top CISO Salary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902613" y="5312688"/>
            <a:ext cx="3040499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Average UK CISO earns £120,000–£175,000 base — wholly out of reach for SMEs and mid-market firms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602361" y="4235887"/>
            <a:ext cx="1976318" cy="553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£2,400</a:t>
            </a:r>
            <a:endParaRPr lang="en-US" sz="4350" dirty="0"/>
          </a:p>
        </p:txBody>
      </p:sp>
      <p:sp>
        <p:nvSpPr>
          <p:cNvPr id="11" name="Text 7"/>
          <p:cNvSpPr/>
          <p:nvPr/>
        </p:nvSpPr>
        <p:spPr>
          <a:xfrm>
            <a:off x="4542830" y="4949071"/>
            <a:ext cx="2095381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Cyber Insurance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070271" y="5312688"/>
            <a:ext cx="3040499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Typical annual cyber insurance premium — clients with documented governance typically see better rates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7315199" y="3243619"/>
            <a:ext cx="6449616" cy="4201716"/>
          </a:xfrm>
          <a:prstGeom prst="roundRect">
            <a:avLst>
              <a:gd name="adj" fmla="val 370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0"/>
          <p:cNvSpPr/>
          <p:nvPr/>
        </p:nvSpPr>
        <p:spPr>
          <a:xfrm>
            <a:off x="7416521" y="3411893"/>
            <a:ext cx="3537704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Why Governance Cannot Wait</a:t>
            </a:r>
            <a:endParaRPr lang="en-US" sz="1950" dirty="0"/>
          </a:p>
        </p:txBody>
      </p:sp>
      <p:sp>
        <p:nvSpPr>
          <p:cNvPr id="15" name="Text 11"/>
          <p:cNvSpPr/>
          <p:nvPr/>
        </p:nvSpPr>
        <p:spPr>
          <a:xfrm>
            <a:off x="7467360" y="3948292"/>
            <a:ext cx="6114574" cy="431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Many organisations require security governance for audit, insurance, or procurement — but cannot justify a headcount hire.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7478969" y="4789051"/>
            <a:ext cx="6114574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Insurance underwriters are tightening requirements: firms without demonstrable governance struggle to renew or obtain cyber cover at reasonable rates.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7478969" y="5672836"/>
            <a:ext cx="6114574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Supply chain security clauses in enterprise contracts are filtering down to tier-2 and tier-3 suppliers</a:t>
            </a: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7511904" y="6394252"/>
            <a:ext cx="6114574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vast majority of UK SMEs operate without any formal security governance — </a:t>
            </a: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risk register, no security policies, and no structured oversight.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180499" y="7675126"/>
            <a:ext cx="444698" cy="232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16"/>
          <p:cNvSpPr/>
          <p:nvPr/>
        </p:nvSpPr>
        <p:spPr>
          <a:xfrm>
            <a:off x="5233511" y="7675126"/>
            <a:ext cx="4163377" cy="232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4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255" y="7575471"/>
            <a:ext cx="1167765" cy="4313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1526" y="977979"/>
            <a:ext cx="1023938" cy="228600"/>
          </a:xfrm>
          <a:prstGeom prst="roundRect">
            <a:avLst>
              <a:gd name="adj" fmla="val 21335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561" y="1034177"/>
            <a:ext cx="116086" cy="116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42630" y="1021437"/>
            <a:ext cx="675799" cy="141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MODEL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2066568" y="818317"/>
            <a:ext cx="7198400" cy="453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Foundation vCISO-as-a-Service Model</a:t>
            </a:r>
            <a:endParaRPr lang="en-US" sz="2850" dirty="0"/>
          </a:p>
        </p:txBody>
      </p:sp>
      <p:sp>
        <p:nvSpPr>
          <p:cNvPr id="6" name="Text 3"/>
          <p:cNvSpPr/>
          <p:nvPr/>
        </p:nvSpPr>
        <p:spPr>
          <a:xfrm>
            <a:off x="781466" y="1389655"/>
            <a:ext cx="13067348" cy="513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Traditional vCISO services are sold on a per-client basis, making them difficult for MSPs to package and price. The TrustBridge model is fundamentally different — a </a:t>
            </a: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pooled service, priced per MSP</a:t>
            </a: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based on the number of client organisations served.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81526" y="2321600"/>
            <a:ext cx="39410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What TrustBridge Delivers (Governance Layer)</a:t>
            </a:r>
            <a:endParaRPr lang="en-US" sz="14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2641461"/>
            <a:ext cx="217646" cy="21764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53252" y="2634258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Security strategy &amp; policy framework</a:t>
            </a:r>
            <a:endParaRPr lang="en-US" sz="11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3236774"/>
            <a:ext cx="217646" cy="21764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253252" y="3229570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register &amp; governance reviews</a:t>
            </a:r>
            <a:endParaRPr lang="en-US" sz="11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3832086"/>
            <a:ext cx="217646" cy="21764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253252" y="3824883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Compliance programme management</a:t>
            </a:r>
            <a:endParaRPr lang="en-US" sz="11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4427399"/>
            <a:ext cx="217646" cy="21764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253252" y="4420195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Board-level security reporting</a:t>
            </a:r>
            <a:endParaRPr lang="en-US" sz="11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5022711"/>
            <a:ext cx="217646" cy="217646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253252" y="5015508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Vendor &amp; supply chain risk advisory</a:t>
            </a:r>
            <a:endParaRPr lang="en-US" sz="11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5618024"/>
            <a:ext cx="217646" cy="217646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1253252" y="5610820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Regulatory alignment (NIS2, DORA, GDPR)</a:t>
            </a:r>
            <a:endParaRPr lang="en-US" sz="1100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6213336"/>
            <a:ext cx="217646" cy="217646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1253252" y="6206133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Security awareness training design</a:t>
            </a:r>
            <a:endParaRPr lang="en-US" sz="1100" dirty="0"/>
          </a:p>
        </p:txBody>
      </p:sp>
      <p:sp>
        <p:nvSpPr>
          <p:cNvPr id="22" name="Text 12"/>
          <p:cNvSpPr/>
          <p:nvPr/>
        </p:nvSpPr>
        <p:spPr>
          <a:xfrm>
            <a:off x="7499866" y="2321600"/>
            <a:ext cx="255234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MSP Retains (Technical Layer)</a:t>
            </a:r>
            <a:endParaRPr lang="en-US" sz="14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2641461"/>
            <a:ext cx="217646" cy="217646"/>
          </a:xfrm>
          <a:prstGeom prst="rect">
            <a:avLst/>
          </a:prstGeom>
        </p:spPr>
      </p:pic>
      <p:sp>
        <p:nvSpPr>
          <p:cNvPr id="24" name="Text 13"/>
          <p:cNvSpPr/>
          <p:nvPr/>
        </p:nvSpPr>
        <p:spPr>
          <a:xfrm>
            <a:off x="7971592" y="2634258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Endpoint protection &amp; EDR</a:t>
            </a:r>
            <a:endParaRPr lang="en-US" sz="1100" dirty="0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3236774"/>
            <a:ext cx="217646" cy="217646"/>
          </a:xfrm>
          <a:prstGeom prst="rect">
            <a:avLst/>
          </a:prstGeom>
        </p:spPr>
      </p:pic>
      <p:sp>
        <p:nvSpPr>
          <p:cNvPr id="26" name="Text 14"/>
          <p:cNvSpPr/>
          <p:nvPr/>
        </p:nvSpPr>
        <p:spPr>
          <a:xfrm>
            <a:off x="7971592" y="3229570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Patch management</a:t>
            </a:r>
            <a:endParaRPr lang="en-US" sz="11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3832086"/>
            <a:ext cx="217646" cy="217646"/>
          </a:xfrm>
          <a:prstGeom prst="rect">
            <a:avLst/>
          </a:prstGeom>
        </p:spPr>
      </p:pic>
      <p:sp>
        <p:nvSpPr>
          <p:cNvPr id="28" name="Text 15"/>
          <p:cNvSpPr/>
          <p:nvPr/>
        </p:nvSpPr>
        <p:spPr>
          <a:xfrm>
            <a:off x="7971592" y="3824883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Backup &amp; disaster recovery</a:t>
            </a:r>
            <a:endParaRPr lang="en-US" sz="1100" dirty="0"/>
          </a:p>
        </p:txBody>
      </p:sp>
      <p:pic>
        <p:nvPicPr>
          <p:cNvPr id="29" name="Image 1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4427399"/>
            <a:ext cx="217646" cy="217646"/>
          </a:xfrm>
          <a:prstGeom prst="rect">
            <a:avLst/>
          </a:prstGeom>
        </p:spPr>
      </p:pic>
      <p:sp>
        <p:nvSpPr>
          <p:cNvPr id="30" name="Text 16"/>
          <p:cNvSpPr/>
          <p:nvPr/>
        </p:nvSpPr>
        <p:spPr>
          <a:xfrm>
            <a:off x="7971592" y="4420195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Firewall &amp; network management</a:t>
            </a:r>
            <a:endParaRPr lang="en-US" sz="1100" dirty="0"/>
          </a:p>
        </p:txBody>
      </p:sp>
      <p:pic>
        <p:nvPicPr>
          <p:cNvPr id="31" name="Image 1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5022711"/>
            <a:ext cx="217646" cy="217646"/>
          </a:xfrm>
          <a:prstGeom prst="rect">
            <a:avLst/>
          </a:prstGeom>
        </p:spPr>
      </p:pic>
      <p:sp>
        <p:nvSpPr>
          <p:cNvPr id="32" name="Text 17"/>
          <p:cNvSpPr/>
          <p:nvPr/>
        </p:nvSpPr>
        <p:spPr>
          <a:xfrm>
            <a:off x="7971592" y="5015508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SOC / security monitoring</a:t>
            </a:r>
            <a:endParaRPr lang="en-US" sz="1100" dirty="0"/>
          </a:p>
        </p:txBody>
      </p:sp>
      <p:pic>
        <p:nvPicPr>
          <p:cNvPr id="33" name="Image 1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5618024"/>
            <a:ext cx="217646" cy="217646"/>
          </a:xfrm>
          <a:prstGeom prst="rect">
            <a:avLst/>
          </a:prstGeom>
        </p:spPr>
      </p:pic>
      <p:sp>
        <p:nvSpPr>
          <p:cNvPr id="34" name="Text 18"/>
          <p:cNvSpPr/>
          <p:nvPr/>
        </p:nvSpPr>
        <p:spPr>
          <a:xfrm>
            <a:off x="7971592" y="5610820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Microsoft 365 security configuration</a:t>
            </a:r>
            <a:endParaRPr lang="en-US" sz="1100" dirty="0"/>
          </a:p>
        </p:txBody>
      </p:sp>
      <p:pic>
        <p:nvPicPr>
          <p:cNvPr id="35" name="Image 1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6213336"/>
            <a:ext cx="217646" cy="217646"/>
          </a:xfrm>
          <a:prstGeom prst="rect">
            <a:avLst/>
          </a:prstGeom>
        </p:spPr>
      </p:pic>
      <p:sp>
        <p:nvSpPr>
          <p:cNvPr id="36" name="Text 19"/>
          <p:cNvSpPr/>
          <p:nvPr/>
        </p:nvSpPr>
        <p:spPr>
          <a:xfrm>
            <a:off x="7971592" y="6206133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Identity &amp; access management (technical)</a:t>
            </a:r>
            <a:endParaRPr lang="en-US" sz="1100" dirty="0"/>
          </a:p>
        </p:txBody>
      </p:sp>
      <p:sp>
        <p:nvSpPr>
          <p:cNvPr id="37" name="Shape 20"/>
          <p:cNvSpPr/>
          <p:nvPr/>
        </p:nvSpPr>
        <p:spPr>
          <a:xfrm>
            <a:off x="781525" y="6760964"/>
            <a:ext cx="13559507" cy="513159"/>
          </a:xfrm>
          <a:prstGeom prst="roundRect">
            <a:avLst>
              <a:gd name="adj" fmla="val 14145"/>
            </a:avLst>
          </a:prstGeom>
          <a:solidFill>
            <a:srgbClr val="BBE9F7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8" name="Image 1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63" y="7011948"/>
            <a:ext cx="181332" cy="145137"/>
          </a:xfrm>
          <a:prstGeom prst="rect">
            <a:avLst/>
          </a:prstGeom>
        </p:spPr>
      </p:pic>
      <p:sp>
        <p:nvSpPr>
          <p:cNvPr id="39" name="Text 21"/>
          <p:cNvSpPr/>
          <p:nvPr/>
        </p:nvSpPr>
        <p:spPr>
          <a:xfrm>
            <a:off x="1253133" y="6933009"/>
            <a:ext cx="12450604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is a governance and advisory layer. The MSP retains full ownership of the technical security stack. There is </a:t>
            </a: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overlap or conflict.</a:t>
            </a:r>
            <a:endParaRPr lang="en-US" sz="1600" dirty="0"/>
          </a:p>
        </p:txBody>
      </p:sp>
      <p:sp>
        <p:nvSpPr>
          <p:cNvPr id="40" name="Text 22"/>
          <p:cNvSpPr/>
          <p:nvPr/>
        </p:nvSpPr>
        <p:spPr>
          <a:xfrm>
            <a:off x="156210" y="7754541"/>
            <a:ext cx="389334" cy="190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200" dirty="0"/>
          </a:p>
        </p:txBody>
      </p:sp>
      <p:sp>
        <p:nvSpPr>
          <p:cNvPr id="41" name="Text 23"/>
          <p:cNvSpPr/>
          <p:nvPr/>
        </p:nvSpPr>
        <p:spPr>
          <a:xfrm>
            <a:off x="5513546" y="7754541"/>
            <a:ext cx="3603188" cy="190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200" dirty="0"/>
          </a:p>
        </p:txBody>
      </p:sp>
      <p:pic>
        <p:nvPicPr>
          <p:cNvPr id="42" name="Image 1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992" y="7663220"/>
            <a:ext cx="1011079" cy="373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0086" y="1027390"/>
            <a:ext cx="1503759" cy="196691"/>
          </a:xfrm>
          <a:prstGeom prst="roundRect">
            <a:avLst>
              <a:gd name="adj" fmla="val 21894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882" y="1074420"/>
            <a:ext cx="102513" cy="102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20591" y="1065728"/>
            <a:ext cx="1196459" cy="120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 DELIVERABLES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2485787" y="854670"/>
            <a:ext cx="4486870" cy="400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Standard Service Deliverables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716041" y="1569853"/>
            <a:ext cx="13250228" cy="36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enrolled client receives the following deliverables as a baseline. Additional requirements are scoped and priced as separate projects.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90086" y="2021205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01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690086" y="2223730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047048" y="1983819"/>
            <a:ext cx="2789039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Standardised </a:t>
            </a:r>
            <a:r>
              <a:rPr lang="en-US" sz="20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Governance</a:t>
            </a:r>
            <a:r>
              <a:rPr lang="en-US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 Framework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1046201" y="2371436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CAF / CE / ISO / GDPR aligned cybersecurity governance framework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90086" y="2883456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02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690086" y="3085981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1054083" y="2822510"/>
            <a:ext cx="2386727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Security </a:t>
            </a:r>
            <a:r>
              <a:rPr lang="en-US" sz="20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Improvement</a:t>
            </a:r>
            <a:r>
              <a:rPr lang="en-US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 Roadmap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1046201" y="3221282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Prioritised roadmap with clear direction and actionable milestones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90086" y="3745706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03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690086" y="3948232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1047048" y="3719442"/>
            <a:ext cx="1795701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Core Policy Starter Pack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1058974" y="4129605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Cybersecurity policy documentation ready for immediate use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90086" y="4607957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04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690086" y="4810482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8"/>
          <p:cNvSpPr/>
          <p:nvPr/>
        </p:nvSpPr>
        <p:spPr>
          <a:xfrm>
            <a:off x="1047048" y="4579115"/>
            <a:ext cx="2335887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Bi-Annual Governance Reviews</a:t>
            </a:r>
            <a:endParaRPr lang="en-US" sz="2000" dirty="0"/>
          </a:p>
        </p:txBody>
      </p:sp>
      <p:sp>
        <p:nvSpPr>
          <p:cNvPr id="22" name="Text 19"/>
          <p:cNvSpPr/>
          <p:nvPr/>
        </p:nvSpPr>
        <p:spPr>
          <a:xfrm>
            <a:off x="1047048" y="4944763"/>
            <a:ext cx="6569094" cy="316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Six-monthly structured calls reviewing posture, risk trends,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600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 roadmap progress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 flipV="1">
            <a:off x="716041" y="5861847"/>
            <a:ext cx="102156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05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679823" y="6021473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1046201" y="5770722"/>
            <a:ext cx="1734860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Governance Dashboard</a:t>
            </a:r>
            <a:endParaRPr lang="en-US" sz="2000" dirty="0"/>
          </a:p>
        </p:txBody>
      </p:sp>
      <p:sp>
        <p:nvSpPr>
          <p:cNvPr id="26" name="Text 23"/>
          <p:cNvSpPr/>
          <p:nvPr/>
        </p:nvSpPr>
        <p:spPr>
          <a:xfrm>
            <a:off x="1081765" y="6108274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visibility of maturity, risk status, and trends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90086" y="6702853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06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648938" y="6986575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6"/>
          <p:cNvSpPr/>
          <p:nvPr/>
        </p:nvSpPr>
        <p:spPr>
          <a:xfrm>
            <a:off x="1058974" y="6671510"/>
            <a:ext cx="2377321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Regulatory Framework Updates</a:t>
            </a:r>
            <a:endParaRPr lang="en-US" sz="2000" dirty="0"/>
          </a:p>
        </p:txBody>
      </p:sp>
      <p:sp>
        <p:nvSpPr>
          <p:cNvPr id="30" name="Text 27"/>
          <p:cNvSpPr/>
          <p:nvPr/>
        </p:nvSpPr>
        <p:spPr>
          <a:xfrm>
            <a:off x="1058974" y="7178383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Aligned to CSRB / DORA / NIS2 / EU AI Act developments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8077708" y="3745706"/>
            <a:ext cx="5834267" cy="3256110"/>
          </a:xfrm>
          <a:prstGeom prst="roundRect">
            <a:avLst>
              <a:gd name="adj" fmla="val 1758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2" name="Text 29"/>
          <p:cNvSpPr/>
          <p:nvPr/>
        </p:nvSpPr>
        <p:spPr>
          <a:xfrm>
            <a:off x="8228611" y="4039822"/>
            <a:ext cx="1601986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Service Boundaries</a:t>
            </a:r>
            <a:endParaRPr lang="en-US" dirty="0"/>
          </a:p>
        </p:txBody>
      </p:sp>
      <p:sp>
        <p:nvSpPr>
          <p:cNvPr id="33" name="Text 30"/>
          <p:cNvSpPr/>
          <p:nvPr/>
        </p:nvSpPr>
        <p:spPr>
          <a:xfrm>
            <a:off x="8228610" y="4350584"/>
            <a:ext cx="571892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Advisory queries: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Maximum 2 per month, submitted via MSP only. Response within 3 business days.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8228611" y="4810482"/>
            <a:ext cx="571892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access: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All interactions routed through the MSP. 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direct client access at this tier.</a:t>
            </a:r>
            <a:endParaRPr lang="en-US" sz="1200" dirty="0"/>
          </a:p>
        </p:txBody>
      </p:sp>
      <p:sp>
        <p:nvSpPr>
          <p:cNvPr id="35" name="Text 32"/>
          <p:cNvSpPr/>
          <p:nvPr/>
        </p:nvSpPr>
        <p:spPr>
          <a:xfrm>
            <a:off x="8193047" y="5352352"/>
            <a:ext cx="571892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Governance reviews: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Two structured calls per year,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30–45 minutes each.</a:t>
            </a:r>
            <a:endParaRPr lang="en-US" sz="1200" dirty="0"/>
          </a:p>
        </p:txBody>
      </p:sp>
      <p:sp>
        <p:nvSpPr>
          <p:cNvPr id="36" name="Text 33"/>
          <p:cNvSpPr/>
          <p:nvPr/>
        </p:nvSpPr>
        <p:spPr>
          <a:xfrm>
            <a:off x="8193046" y="5822091"/>
            <a:ext cx="571892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Incident response: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IR Policy template included. Active incident support and tabletop exercises available separately.</a:t>
            </a:r>
            <a:endParaRPr lang="en-US" sz="1200" dirty="0"/>
          </a:p>
        </p:txBody>
      </p:sp>
      <p:sp>
        <p:nvSpPr>
          <p:cNvPr id="37" name="Text 34"/>
          <p:cNvSpPr/>
          <p:nvPr/>
        </p:nvSpPr>
        <p:spPr>
          <a:xfrm>
            <a:off x="8221385" y="6418300"/>
            <a:ext cx="571892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Excluded: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ISO 27001 / NIS2 / DORA programme delivery, DPO advisory, penetration test coordination, and board presentations — available through Professional or Enterprise tier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00" dirty="0"/>
          </a:p>
        </p:txBody>
      </p:sp>
      <p:sp>
        <p:nvSpPr>
          <p:cNvPr id="38" name="Text 35"/>
          <p:cNvSpPr/>
          <p:nvPr/>
        </p:nvSpPr>
        <p:spPr>
          <a:xfrm>
            <a:off x="137993" y="7813596"/>
            <a:ext cx="336590" cy="161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050" dirty="0"/>
          </a:p>
        </p:txBody>
      </p:sp>
      <p:sp>
        <p:nvSpPr>
          <p:cNvPr id="39" name="Text 36"/>
          <p:cNvSpPr/>
          <p:nvPr/>
        </p:nvSpPr>
        <p:spPr>
          <a:xfrm>
            <a:off x="5723692" y="7813596"/>
            <a:ext cx="3183017" cy="161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050" dirty="0"/>
          </a:p>
        </p:txBody>
      </p:sp>
      <p:pic>
        <p:nvPicPr>
          <p:cNvPr id="4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914" y="7729538"/>
            <a:ext cx="892612" cy="3298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48320" y="1022628"/>
            <a:ext cx="887968" cy="252651"/>
          </a:xfrm>
          <a:prstGeom prst="roundRect">
            <a:avLst>
              <a:gd name="adj" fmla="val 20952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737" y="1085969"/>
            <a:ext cx="125968" cy="1259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31689" y="1069777"/>
            <a:ext cx="510183" cy="158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PRICING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848320" y="1311235"/>
            <a:ext cx="5240774" cy="492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MSP Pricing &amp; Margin Model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848320" y="1938338"/>
            <a:ext cx="12933759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MSP pays a fixed monthly wholesale fee based on clients covered, then charges each client individually at their chosen retail price. All prices are exclusive of VAT and subject to a 12-month minimum term.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848320" y="2435185"/>
            <a:ext cx="12933759" cy="1497092"/>
          </a:xfrm>
          <a:prstGeom prst="roundRect">
            <a:avLst>
              <a:gd name="adj" fmla="val 442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855940" y="2442805"/>
            <a:ext cx="12918519" cy="51887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013698" y="2504361"/>
            <a:ext cx="161889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MSP Tier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2955250" y="2504361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Clients Covered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892993" y="2504361"/>
            <a:ext cx="226099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Wholesale Cost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7476649" y="2504361"/>
            <a:ext cx="1615083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Approx. Cost Per Client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9414391" y="2504361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Suggested Retail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11352133" y="2504361"/>
            <a:ext cx="226480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MSP Margin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855940" y="2961680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1013698" y="3023235"/>
            <a:ext cx="161889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Starter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2955250" y="3023235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10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892993" y="3023235"/>
            <a:ext cx="226099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£1,200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476649" y="3023235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£120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9414391" y="3023235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11352133" y="3023235"/>
            <a:ext cx="226480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66%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855940" y="3282672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20"/>
          <p:cNvSpPr/>
          <p:nvPr/>
        </p:nvSpPr>
        <p:spPr>
          <a:xfrm>
            <a:off x="1013698" y="3344228"/>
            <a:ext cx="161889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Growth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2955250" y="3344228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25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4892993" y="3344228"/>
            <a:ext cx="226099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£2,500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7476649" y="3344228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£100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9414391" y="3344228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11352133" y="3344228"/>
            <a:ext cx="226480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100%</a:t>
            </a:r>
            <a:endParaRPr lang="en-US" sz="1200" dirty="0"/>
          </a:p>
        </p:txBody>
      </p:sp>
      <p:sp>
        <p:nvSpPr>
          <p:cNvPr id="29" name="Shape 26"/>
          <p:cNvSpPr/>
          <p:nvPr/>
        </p:nvSpPr>
        <p:spPr>
          <a:xfrm>
            <a:off x="855940" y="3603665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0" name="Text 27"/>
          <p:cNvSpPr/>
          <p:nvPr/>
        </p:nvSpPr>
        <p:spPr>
          <a:xfrm>
            <a:off x="1013698" y="3665220"/>
            <a:ext cx="161889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Scale</a:t>
            </a:r>
            <a:endParaRPr lang="en-US" sz="1200" dirty="0"/>
          </a:p>
        </p:txBody>
      </p:sp>
      <p:sp>
        <p:nvSpPr>
          <p:cNvPr id="31" name="Text 28"/>
          <p:cNvSpPr/>
          <p:nvPr/>
        </p:nvSpPr>
        <p:spPr>
          <a:xfrm>
            <a:off x="2955250" y="3665220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50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4892993" y="3665220"/>
            <a:ext cx="226099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£4,750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7476649" y="3665220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£95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9414391" y="3665220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200" dirty="0"/>
          </a:p>
        </p:txBody>
      </p:sp>
      <p:sp>
        <p:nvSpPr>
          <p:cNvPr id="35" name="Text 32"/>
          <p:cNvSpPr/>
          <p:nvPr/>
        </p:nvSpPr>
        <p:spPr>
          <a:xfrm>
            <a:off x="11352133" y="3665220"/>
            <a:ext cx="226480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111%</a:t>
            </a:r>
            <a:endParaRPr lang="en-US" sz="1200" dirty="0"/>
          </a:p>
        </p:txBody>
      </p:sp>
      <p:sp>
        <p:nvSpPr>
          <p:cNvPr id="36" name="Text 33"/>
          <p:cNvSpPr/>
          <p:nvPr/>
        </p:nvSpPr>
        <p:spPr>
          <a:xfrm>
            <a:off x="942737" y="4306405"/>
            <a:ext cx="3890605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Initial Assessment / Onboarding (One-Off)</a:t>
            </a:r>
            <a:endParaRPr lang="en-US" sz="1550" dirty="0"/>
          </a:p>
        </p:txBody>
      </p:sp>
      <p:sp>
        <p:nvSpPr>
          <p:cNvPr id="37" name="Text 34"/>
          <p:cNvSpPr/>
          <p:nvPr/>
        </p:nvSpPr>
        <p:spPr>
          <a:xfrm>
            <a:off x="855940" y="4621682"/>
            <a:ext cx="12933759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onboarding diagnostic is a paid, separately scoped engagement for every new client — keeping onboarding commercially self-sustaining and operationally predictable at scale.</a:t>
            </a:r>
            <a:endParaRPr lang="en-US" sz="1200" dirty="0"/>
          </a:p>
        </p:txBody>
      </p:sp>
      <p:sp>
        <p:nvSpPr>
          <p:cNvPr id="38" name="Shape 35"/>
          <p:cNvSpPr/>
          <p:nvPr/>
        </p:nvSpPr>
        <p:spPr>
          <a:xfrm>
            <a:off x="848320" y="4944785"/>
            <a:ext cx="12933759" cy="2262188"/>
          </a:xfrm>
          <a:prstGeom prst="roundRect">
            <a:avLst>
              <a:gd name="adj" fmla="val 292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9" name="Shape 36"/>
          <p:cNvSpPr/>
          <p:nvPr/>
        </p:nvSpPr>
        <p:spPr>
          <a:xfrm>
            <a:off x="848320" y="5251608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Text 37"/>
          <p:cNvSpPr/>
          <p:nvPr/>
        </p:nvSpPr>
        <p:spPr>
          <a:xfrm>
            <a:off x="1013579" y="5013960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Assessment Component</a:t>
            </a:r>
            <a:endParaRPr lang="en-US" sz="1200" dirty="0"/>
          </a:p>
        </p:txBody>
      </p:sp>
      <p:sp>
        <p:nvSpPr>
          <p:cNvPr id="41" name="Text 38"/>
          <p:cNvSpPr/>
          <p:nvPr/>
        </p:nvSpPr>
        <p:spPr>
          <a:xfrm>
            <a:off x="7476649" y="5013960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 Wholesale</a:t>
            </a:r>
            <a:endParaRPr lang="en-US" sz="1200" dirty="0"/>
          </a:p>
        </p:txBody>
      </p:sp>
      <p:sp>
        <p:nvSpPr>
          <p:cNvPr id="42" name="Text 39"/>
          <p:cNvSpPr/>
          <p:nvPr/>
        </p:nvSpPr>
        <p:spPr>
          <a:xfrm>
            <a:off x="10706219" y="5013960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Suggested Retail</a:t>
            </a:r>
            <a:endParaRPr lang="en-US" sz="1200" dirty="0"/>
          </a:p>
        </p:txBody>
      </p:sp>
      <p:sp>
        <p:nvSpPr>
          <p:cNvPr id="43" name="Shape 40"/>
          <p:cNvSpPr/>
          <p:nvPr/>
        </p:nvSpPr>
        <p:spPr>
          <a:xfrm>
            <a:off x="855940" y="5273397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4" name="Text 41"/>
          <p:cNvSpPr/>
          <p:nvPr/>
        </p:nvSpPr>
        <p:spPr>
          <a:xfrm>
            <a:off x="1013579" y="5334953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Initial Security Posture Assessment</a:t>
            </a:r>
            <a:endParaRPr lang="en-US" sz="1200" dirty="0"/>
          </a:p>
        </p:txBody>
      </p:sp>
      <p:sp>
        <p:nvSpPr>
          <p:cNvPr id="45" name="Text 42"/>
          <p:cNvSpPr/>
          <p:nvPr/>
        </p:nvSpPr>
        <p:spPr>
          <a:xfrm>
            <a:off x="7476649" y="5334953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£500</a:t>
            </a:r>
            <a:endParaRPr lang="en-US" sz="1200" dirty="0"/>
          </a:p>
        </p:txBody>
      </p:sp>
      <p:sp>
        <p:nvSpPr>
          <p:cNvPr id="46" name="Text 43"/>
          <p:cNvSpPr/>
          <p:nvPr/>
        </p:nvSpPr>
        <p:spPr>
          <a:xfrm>
            <a:off x="10706219" y="5334953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£1,000–1,500</a:t>
            </a:r>
            <a:endParaRPr lang="en-US" sz="1200" dirty="0"/>
          </a:p>
        </p:txBody>
      </p:sp>
      <p:sp>
        <p:nvSpPr>
          <p:cNvPr id="47" name="Shape 44"/>
          <p:cNvSpPr/>
          <p:nvPr/>
        </p:nvSpPr>
        <p:spPr>
          <a:xfrm>
            <a:off x="855940" y="5594390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8" name="Text 45"/>
          <p:cNvSpPr/>
          <p:nvPr/>
        </p:nvSpPr>
        <p:spPr>
          <a:xfrm>
            <a:off x="1013579" y="5655945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Register (initial creation)</a:t>
            </a:r>
            <a:endParaRPr lang="en-US" sz="1200" dirty="0"/>
          </a:p>
        </p:txBody>
      </p:sp>
      <p:sp>
        <p:nvSpPr>
          <p:cNvPr id="49" name="Text 46"/>
          <p:cNvSpPr/>
          <p:nvPr/>
        </p:nvSpPr>
        <p:spPr>
          <a:xfrm>
            <a:off x="7476649" y="5655945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0" name="Text 47"/>
          <p:cNvSpPr/>
          <p:nvPr/>
        </p:nvSpPr>
        <p:spPr>
          <a:xfrm>
            <a:off x="10706219" y="5655945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1" name="Shape 48"/>
          <p:cNvSpPr/>
          <p:nvPr/>
        </p:nvSpPr>
        <p:spPr>
          <a:xfrm>
            <a:off x="855940" y="5915382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2" name="Text 49"/>
          <p:cNvSpPr/>
          <p:nvPr/>
        </p:nvSpPr>
        <p:spPr>
          <a:xfrm>
            <a:off x="1013579" y="5976938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Policy Pack (initial set)</a:t>
            </a:r>
            <a:endParaRPr lang="en-US" sz="1200" dirty="0"/>
          </a:p>
        </p:txBody>
      </p:sp>
      <p:sp>
        <p:nvSpPr>
          <p:cNvPr id="53" name="Text 50"/>
          <p:cNvSpPr/>
          <p:nvPr/>
        </p:nvSpPr>
        <p:spPr>
          <a:xfrm>
            <a:off x="7476649" y="5976938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4" name="Text 51"/>
          <p:cNvSpPr/>
          <p:nvPr/>
        </p:nvSpPr>
        <p:spPr>
          <a:xfrm>
            <a:off x="10706219" y="5976938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5" name="Shape 52"/>
          <p:cNvSpPr/>
          <p:nvPr/>
        </p:nvSpPr>
        <p:spPr>
          <a:xfrm>
            <a:off x="855940" y="6236375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6" name="Text 53"/>
          <p:cNvSpPr/>
          <p:nvPr/>
        </p:nvSpPr>
        <p:spPr>
          <a:xfrm>
            <a:off x="1013579" y="6297930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Ecosystem &amp; Process Mapping (light)</a:t>
            </a:r>
            <a:endParaRPr lang="en-US" sz="1200" dirty="0"/>
          </a:p>
        </p:txBody>
      </p:sp>
      <p:sp>
        <p:nvSpPr>
          <p:cNvPr id="57" name="Text 54"/>
          <p:cNvSpPr/>
          <p:nvPr/>
        </p:nvSpPr>
        <p:spPr>
          <a:xfrm>
            <a:off x="7476649" y="6297930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8" name="Text 55"/>
          <p:cNvSpPr/>
          <p:nvPr/>
        </p:nvSpPr>
        <p:spPr>
          <a:xfrm>
            <a:off x="10706219" y="6297930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9" name="Shape 56"/>
          <p:cNvSpPr/>
          <p:nvPr/>
        </p:nvSpPr>
        <p:spPr>
          <a:xfrm>
            <a:off x="855940" y="6557367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0" name="Text 57"/>
          <p:cNvSpPr/>
          <p:nvPr/>
        </p:nvSpPr>
        <p:spPr>
          <a:xfrm>
            <a:off x="1013579" y="6618923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Assessment Report &amp; Roadmap Preview</a:t>
            </a:r>
            <a:endParaRPr lang="en-US" sz="1200" dirty="0"/>
          </a:p>
        </p:txBody>
      </p:sp>
      <p:sp>
        <p:nvSpPr>
          <p:cNvPr id="61" name="Text 58"/>
          <p:cNvSpPr/>
          <p:nvPr/>
        </p:nvSpPr>
        <p:spPr>
          <a:xfrm>
            <a:off x="7476649" y="6618923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62" name="Text 59"/>
          <p:cNvSpPr/>
          <p:nvPr/>
        </p:nvSpPr>
        <p:spPr>
          <a:xfrm>
            <a:off x="10706219" y="6618923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63" name="Shape 60"/>
          <p:cNvSpPr/>
          <p:nvPr/>
        </p:nvSpPr>
        <p:spPr>
          <a:xfrm>
            <a:off x="855940" y="6878360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4" name="Text 61"/>
          <p:cNvSpPr/>
          <p:nvPr/>
        </p:nvSpPr>
        <p:spPr>
          <a:xfrm>
            <a:off x="1013579" y="6939915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Initial Assessment Package</a:t>
            </a:r>
            <a:endParaRPr lang="en-US" sz="1200" dirty="0"/>
          </a:p>
        </p:txBody>
      </p:sp>
      <p:sp>
        <p:nvSpPr>
          <p:cNvPr id="65" name="Text 62"/>
          <p:cNvSpPr/>
          <p:nvPr/>
        </p:nvSpPr>
        <p:spPr>
          <a:xfrm>
            <a:off x="7476649" y="6939915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£500 + VAT</a:t>
            </a:r>
            <a:endParaRPr lang="en-US" sz="1200" dirty="0"/>
          </a:p>
        </p:txBody>
      </p:sp>
      <p:sp>
        <p:nvSpPr>
          <p:cNvPr id="66" name="Text 63"/>
          <p:cNvSpPr/>
          <p:nvPr/>
        </p:nvSpPr>
        <p:spPr>
          <a:xfrm>
            <a:off x="10706219" y="6939915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£1,000–1,500 + VAT</a:t>
            </a:r>
            <a:endParaRPr lang="en-US" sz="1200" dirty="0"/>
          </a:p>
        </p:txBody>
      </p:sp>
      <p:sp>
        <p:nvSpPr>
          <p:cNvPr id="67" name="Text 64"/>
          <p:cNvSpPr/>
          <p:nvPr/>
        </p:nvSpPr>
        <p:spPr>
          <a:xfrm>
            <a:off x="169664" y="7710964"/>
            <a:ext cx="418386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1300" dirty="0"/>
          </a:p>
        </p:txBody>
      </p:sp>
      <p:sp>
        <p:nvSpPr>
          <p:cNvPr id="68" name="Text 65"/>
          <p:cNvSpPr/>
          <p:nvPr/>
        </p:nvSpPr>
        <p:spPr>
          <a:xfrm>
            <a:off x="5359718" y="7710964"/>
            <a:ext cx="3910846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00" dirty="0"/>
          </a:p>
        </p:txBody>
      </p:sp>
      <p:pic>
        <p:nvPicPr>
          <p:cNvPr id="6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3099" y="7614880"/>
            <a:ext cx="1097518" cy="40540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3CDFBDE-C278-EBC7-44F7-0BEC524EABAF}"/>
              </a:ext>
            </a:extLst>
          </p:cNvPr>
          <p:cNvSpPr txBox="1"/>
          <p:nvPr/>
        </p:nvSpPr>
        <p:spPr>
          <a:xfrm>
            <a:off x="765543" y="361507"/>
            <a:ext cx="1087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Virtual Foundation CISO/ Governance Officer Platform for MSPs</a:t>
            </a:r>
          </a:p>
          <a:p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6073" y="966668"/>
            <a:ext cx="2335411" cy="325874"/>
          </a:xfrm>
          <a:prstGeom prst="roundRect">
            <a:avLst>
              <a:gd name="adj" fmla="val 19924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921" y="1052274"/>
            <a:ext cx="154543" cy="1545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13736" y="1024533"/>
            <a:ext cx="1871901" cy="210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REVENUE OPPORTUNITY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966073" y="1346597"/>
            <a:ext cx="8440936" cy="603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Annual Revenue &amp; Margin Illustration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966073" y="2153245"/>
            <a:ext cx="12698254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following illustrates the annual revenue and margin available to an MSP at suggested retail prices — assuming full client take-up at each tier. Figures are illustrative only.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966072" y="2830949"/>
            <a:ext cx="13143627" cy="3352562"/>
          </a:xfrm>
          <a:prstGeom prst="roundRect">
            <a:avLst>
              <a:gd name="adj" fmla="val 24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973693" y="2838569"/>
            <a:ext cx="13136006" cy="122848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167408" y="2927271"/>
            <a:ext cx="113180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Tier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693075" y="2927271"/>
            <a:ext cx="8743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3961328" y="2927271"/>
            <a:ext cx="1508522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Cost to MSP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863709" y="2927271"/>
            <a:ext cx="1508522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Cost to MSP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766090" y="2927271"/>
            <a:ext cx="1381720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Retail Price / Client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9541669" y="2927271"/>
            <a:ext cx="1381720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Revenue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1317248" y="2927271"/>
            <a:ext cx="1127998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Revenue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2839105" y="2927271"/>
            <a:ext cx="825222" cy="1051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Margin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973692" y="4067056"/>
            <a:ext cx="12683015" cy="73175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1167408" y="4155757"/>
            <a:ext cx="113180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Starter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2693075" y="4155757"/>
            <a:ext cx="8743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3961328" y="4155757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£1,200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5863709" y="4155757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£12,000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7766090" y="4155757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9541669" y="4155757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£2,000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1317248" y="4155757"/>
            <a:ext cx="112799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£24,000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12839105" y="4155757"/>
            <a:ext cx="817602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£12,000</a:t>
            </a:r>
            <a:endParaRPr lang="en-US" sz="1500" dirty="0"/>
          </a:p>
        </p:txBody>
      </p:sp>
      <p:sp>
        <p:nvSpPr>
          <p:cNvPr id="26" name="Shape 23"/>
          <p:cNvSpPr/>
          <p:nvPr/>
        </p:nvSpPr>
        <p:spPr>
          <a:xfrm>
            <a:off x="973693" y="4770001"/>
            <a:ext cx="12683014" cy="7029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Text 24"/>
          <p:cNvSpPr/>
          <p:nvPr/>
        </p:nvSpPr>
        <p:spPr>
          <a:xfrm>
            <a:off x="1167408" y="4858703"/>
            <a:ext cx="113180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Growth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2693075" y="4858703"/>
            <a:ext cx="8743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3961328" y="4858703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£2,500</a:t>
            </a:r>
            <a:endParaRPr lang="en-US" sz="1500" dirty="0"/>
          </a:p>
        </p:txBody>
      </p:sp>
      <p:sp>
        <p:nvSpPr>
          <p:cNvPr id="30" name="Text 27"/>
          <p:cNvSpPr/>
          <p:nvPr/>
        </p:nvSpPr>
        <p:spPr>
          <a:xfrm>
            <a:off x="5863709" y="4858703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£30,000</a:t>
            </a:r>
            <a:endParaRPr lang="en-US" sz="1500" dirty="0"/>
          </a:p>
        </p:txBody>
      </p:sp>
      <p:sp>
        <p:nvSpPr>
          <p:cNvPr id="31" name="Text 28"/>
          <p:cNvSpPr/>
          <p:nvPr/>
        </p:nvSpPr>
        <p:spPr>
          <a:xfrm>
            <a:off x="7766090" y="4858703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9541669" y="4858703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£5,000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11317248" y="4858703"/>
            <a:ext cx="112799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£60,000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12839105" y="4858703"/>
            <a:ext cx="1011317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£30,000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973693" y="5472946"/>
            <a:ext cx="12683014" cy="7029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Text 33"/>
          <p:cNvSpPr/>
          <p:nvPr/>
        </p:nvSpPr>
        <p:spPr>
          <a:xfrm>
            <a:off x="1167408" y="5561648"/>
            <a:ext cx="113180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Scale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2693075" y="5561648"/>
            <a:ext cx="8743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</a:t>
            </a:r>
            <a:endParaRPr lang="en-US" sz="1500" dirty="0"/>
          </a:p>
        </p:txBody>
      </p:sp>
      <p:sp>
        <p:nvSpPr>
          <p:cNvPr id="38" name="Text 35"/>
          <p:cNvSpPr/>
          <p:nvPr/>
        </p:nvSpPr>
        <p:spPr>
          <a:xfrm>
            <a:off x="3961328" y="5561648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£4,750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5863709" y="5561648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£57,000</a:t>
            </a:r>
            <a:endParaRPr lang="en-US" sz="1500" dirty="0"/>
          </a:p>
        </p:txBody>
      </p:sp>
      <p:sp>
        <p:nvSpPr>
          <p:cNvPr id="40" name="Text 37"/>
          <p:cNvSpPr/>
          <p:nvPr/>
        </p:nvSpPr>
        <p:spPr>
          <a:xfrm>
            <a:off x="7766090" y="5561648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500" dirty="0"/>
          </a:p>
        </p:txBody>
      </p:sp>
      <p:sp>
        <p:nvSpPr>
          <p:cNvPr id="41" name="Text 38"/>
          <p:cNvSpPr/>
          <p:nvPr/>
        </p:nvSpPr>
        <p:spPr>
          <a:xfrm>
            <a:off x="9541669" y="5561648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£10,000</a:t>
            </a:r>
            <a:endParaRPr lang="en-US" sz="1500" dirty="0"/>
          </a:p>
        </p:txBody>
      </p:sp>
      <p:sp>
        <p:nvSpPr>
          <p:cNvPr id="42" name="Text 39"/>
          <p:cNvSpPr/>
          <p:nvPr/>
        </p:nvSpPr>
        <p:spPr>
          <a:xfrm>
            <a:off x="11317248" y="5561648"/>
            <a:ext cx="112799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£120,000</a:t>
            </a:r>
            <a:endParaRPr lang="en-US" sz="1500" dirty="0"/>
          </a:p>
        </p:txBody>
      </p:sp>
      <p:sp>
        <p:nvSpPr>
          <p:cNvPr id="43" name="Text 40"/>
          <p:cNvSpPr/>
          <p:nvPr/>
        </p:nvSpPr>
        <p:spPr>
          <a:xfrm>
            <a:off x="12839105" y="5561648"/>
            <a:ext cx="817602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£63,000</a:t>
            </a:r>
            <a:endParaRPr lang="en-US" sz="1500" dirty="0"/>
          </a:p>
        </p:txBody>
      </p:sp>
      <p:sp>
        <p:nvSpPr>
          <p:cNvPr id="44" name="Shape 41"/>
          <p:cNvSpPr/>
          <p:nvPr/>
        </p:nvSpPr>
        <p:spPr>
          <a:xfrm>
            <a:off x="966073" y="6335673"/>
            <a:ext cx="12698254" cy="1105139"/>
          </a:xfrm>
          <a:prstGeom prst="roundRect">
            <a:avLst>
              <a:gd name="adj" fmla="val 8752"/>
            </a:avLst>
          </a:prstGeom>
          <a:solidFill>
            <a:srgbClr val="BBE9F7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93" y="6606064"/>
            <a:ext cx="241459" cy="193119"/>
          </a:xfrm>
          <a:prstGeom prst="rect">
            <a:avLst/>
          </a:prstGeom>
        </p:spPr>
      </p:pic>
      <p:sp>
        <p:nvSpPr>
          <p:cNvPr id="46" name="Text 42"/>
          <p:cNvSpPr/>
          <p:nvPr/>
        </p:nvSpPr>
        <p:spPr>
          <a:xfrm>
            <a:off x="1593771" y="6519148"/>
            <a:ext cx="11877437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Note:</a:t>
            </a: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The MSP is free to set their own pricing above the wholesale floor. All upsell project revenue — surfaced through bi-annual governance reviews — is </a:t>
            </a: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additional</a:t>
            </a: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the above.</a:t>
            </a:r>
          </a:p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Breakeven is reached at just 5 clients (Starter), 12.5 (Growth), or 24 (Scale).</a:t>
            </a:r>
            <a:endParaRPr lang="en-US" sz="1500" dirty="0"/>
          </a:p>
        </p:txBody>
      </p:sp>
      <p:sp>
        <p:nvSpPr>
          <p:cNvPr id="47" name="Text 43"/>
          <p:cNvSpPr/>
          <p:nvPr/>
        </p:nvSpPr>
        <p:spPr>
          <a:xfrm>
            <a:off x="193119" y="7628930"/>
            <a:ext cx="44041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1500" dirty="0"/>
          </a:p>
        </p:txBody>
      </p:sp>
      <p:sp>
        <p:nvSpPr>
          <p:cNvPr id="48" name="Text 44"/>
          <p:cNvSpPr/>
          <p:nvPr/>
        </p:nvSpPr>
        <p:spPr>
          <a:xfrm>
            <a:off x="5097423" y="7628930"/>
            <a:ext cx="4435554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4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7363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7491" y="1261586"/>
            <a:ext cx="1397198" cy="263485"/>
          </a:xfrm>
          <a:prstGeom prst="roundRect">
            <a:avLst>
              <a:gd name="adj" fmla="val 2078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241" y="1328142"/>
            <a:ext cx="130373" cy="13037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70742" y="1310402"/>
            <a:ext cx="1006197" cy="165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 TOOLKIT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877491" y="1563529"/>
            <a:ext cx="5854422" cy="509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MSP Sales &amp; Marketing Toolkit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877491" y="2217063"/>
            <a:ext cx="12875419" cy="207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 provides co-branded materials, a sales briefing, and an objection-handling guide to help MSP partners go to market quickly and confidently.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877491" y="2628781"/>
            <a:ext cx="2650093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Key Client-Facing Messages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877491" y="2991564"/>
            <a:ext cx="5268872" cy="1778318"/>
          </a:xfrm>
          <a:prstGeom prst="roundRect">
            <a:avLst>
              <a:gd name="adj" fmla="val 3849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67" y="3066891"/>
            <a:ext cx="195501" cy="195501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567" y="4342983"/>
            <a:ext cx="195501" cy="19550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144786" y="3258860"/>
            <a:ext cx="4773414" cy="1243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"One governance service that covers your security posture, your compliance obligations, and your board reporting — for a fraction of the cost of a full-time hire."</a:t>
            </a:r>
            <a:endParaRPr lang="en-US" dirty="0"/>
          </a:p>
        </p:txBody>
      </p:sp>
      <p:sp>
        <p:nvSpPr>
          <p:cNvPr id="12" name="Shape 7"/>
          <p:cNvSpPr/>
          <p:nvPr/>
        </p:nvSpPr>
        <p:spPr>
          <a:xfrm>
            <a:off x="975241" y="5541289"/>
            <a:ext cx="5171122" cy="1377910"/>
          </a:xfrm>
          <a:prstGeom prst="roundRect">
            <a:avLst>
              <a:gd name="adj" fmla="val 3849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14" y="5541289"/>
            <a:ext cx="195501" cy="195501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699" y="6673929"/>
            <a:ext cx="195501" cy="19550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367473" y="5832832"/>
            <a:ext cx="4266167" cy="1243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"We help clients pass buyer scrutiny, get incident-ready, and build the governance needed for contracts, audits, and regulator questions."</a:t>
            </a: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6858000" y="2628781"/>
            <a:ext cx="2037159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Objection Handling</a:t>
            </a:r>
            <a:endParaRPr lang="en-US" sz="1600" dirty="0"/>
          </a:p>
        </p:txBody>
      </p:sp>
      <p:sp>
        <p:nvSpPr>
          <p:cNvPr id="17" name="Shape 10"/>
          <p:cNvSpPr/>
          <p:nvPr/>
        </p:nvSpPr>
        <p:spPr>
          <a:xfrm>
            <a:off x="6858000" y="2991564"/>
            <a:ext cx="3403163" cy="2013228"/>
          </a:xfrm>
          <a:prstGeom prst="roundRect">
            <a:avLst>
              <a:gd name="adj" fmla="val 5450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1"/>
          <p:cNvSpPr/>
          <p:nvPr/>
        </p:nvSpPr>
        <p:spPr>
          <a:xfrm>
            <a:off x="6835140" y="2991564"/>
            <a:ext cx="91440" cy="2013228"/>
          </a:xfrm>
          <a:prstGeom prst="roundRect">
            <a:avLst>
              <a:gd name="adj" fmla="val 74860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2"/>
          <p:cNvSpPr/>
          <p:nvPr/>
        </p:nvSpPr>
        <p:spPr>
          <a:xfrm>
            <a:off x="7112318" y="3177302"/>
            <a:ext cx="2963108" cy="509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"Our clients are too small to need this."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7112318" y="3782616"/>
            <a:ext cx="2963108" cy="1036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SMEs are now the primary target of cyber attacks — precisely because they lack governance. Insurers and customers are already asking security questions.</a:t>
            </a:r>
            <a:endParaRPr lang="en-US" sz="1250" dirty="0"/>
          </a:p>
        </p:txBody>
      </p:sp>
      <p:sp>
        <p:nvSpPr>
          <p:cNvPr id="21" name="Shape 14"/>
          <p:cNvSpPr/>
          <p:nvPr/>
        </p:nvSpPr>
        <p:spPr>
          <a:xfrm>
            <a:off x="10357366" y="2991564"/>
            <a:ext cx="3403163" cy="2013228"/>
          </a:xfrm>
          <a:prstGeom prst="roundRect">
            <a:avLst>
              <a:gd name="adj" fmla="val 5450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Shape 15"/>
          <p:cNvSpPr/>
          <p:nvPr/>
        </p:nvSpPr>
        <p:spPr>
          <a:xfrm>
            <a:off x="10334506" y="2991564"/>
            <a:ext cx="91440" cy="2013228"/>
          </a:xfrm>
          <a:prstGeom prst="roundRect">
            <a:avLst>
              <a:gd name="adj" fmla="val 74860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16"/>
          <p:cNvSpPr/>
          <p:nvPr/>
        </p:nvSpPr>
        <p:spPr>
          <a:xfrm>
            <a:off x="10611683" y="3177302"/>
            <a:ext cx="2398990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"We already do security."</a:t>
            </a: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10611683" y="3528060"/>
            <a:ext cx="2963108" cy="1036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is the governance layer above the technology. It turns excellent technical work into a documented, auditable programme that clients can show auditors and insurers.</a:t>
            </a:r>
            <a:endParaRPr lang="en-US" sz="1250" dirty="0"/>
          </a:p>
        </p:txBody>
      </p:sp>
      <p:sp>
        <p:nvSpPr>
          <p:cNvPr id="25" name="Shape 18"/>
          <p:cNvSpPr/>
          <p:nvPr/>
        </p:nvSpPr>
        <p:spPr>
          <a:xfrm>
            <a:off x="6858000" y="5100995"/>
            <a:ext cx="3403163" cy="1758672"/>
          </a:xfrm>
          <a:prstGeom prst="roundRect">
            <a:avLst>
              <a:gd name="adj" fmla="val 6239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19"/>
          <p:cNvSpPr/>
          <p:nvPr/>
        </p:nvSpPr>
        <p:spPr>
          <a:xfrm>
            <a:off x="6835140" y="5100995"/>
            <a:ext cx="91440" cy="1758672"/>
          </a:xfrm>
          <a:prstGeom prst="roundRect">
            <a:avLst>
              <a:gd name="adj" fmla="val 74860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Text 20"/>
          <p:cNvSpPr/>
          <p:nvPr/>
        </p:nvSpPr>
        <p:spPr>
          <a:xfrm>
            <a:off x="7112318" y="5286732"/>
            <a:ext cx="2037159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"It's too expensive."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7112318" y="5637490"/>
            <a:ext cx="2963108" cy="1036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 £200/month, one prevented phishing incident or one won enterprise contract pays for several years. Cyber insurance alone often exceeds £2,400/year.</a:t>
            </a:r>
            <a:endParaRPr lang="en-US" sz="1250" dirty="0"/>
          </a:p>
        </p:txBody>
      </p:sp>
      <p:sp>
        <p:nvSpPr>
          <p:cNvPr id="29" name="Shape 22"/>
          <p:cNvSpPr/>
          <p:nvPr/>
        </p:nvSpPr>
        <p:spPr>
          <a:xfrm>
            <a:off x="10357366" y="5100995"/>
            <a:ext cx="3403163" cy="1758672"/>
          </a:xfrm>
          <a:prstGeom prst="roundRect">
            <a:avLst>
              <a:gd name="adj" fmla="val 6239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Shape 23"/>
          <p:cNvSpPr/>
          <p:nvPr/>
        </p:nvSpPr>
        <p:spPr>
          <a:xfrm>
            <a:off x="10334506" y="5100995"/>
            <a:ext cx="91440" cy="1758672"/>
          </a:xfrm>
          <a:prstGeom prst="roundRect">
            <a:avLst>
              <a:gd name="adj" fmla="val 74860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Text 24"/>
          <p:cNvSpPr/>
          <p:nvPr/>
        </p:nvSpPr>
        <p:spPr>
          <a:xfrm>
            <a:off x="10611683" y="5286732"/>
            <a:ext cx="2037159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"We can't sell this."</a:t>
            </a:r>
            <a:endParaRPr lang="en-US" sz="1600" dirty="0"/>
          </a:p>
        </p:txBody>
      </p:sp>
      <p:sp>
        <p:nvSpPr>
          <p:cNvPr id="32" name="Text 25"/>
          <p:cNvSpPr/>
          <p:nvPr/>
        </p:nvSpPr>
        <p:spPr>
          <a:xfrm>
            <a:off x="10611683" y="5637490"/>
            <a:ext cx="2963108" cy="1036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open the conversation; TrustBridge delivers the governance programme. Co-branded materials, a sales briefing, and ongoing support are all provided.</a:t>
            </a:r>
            <a:endParaRPr lang="en-US" sz="1250" dirty="0"/>
          </a:p>
        </p:txBody>
      </p:sp>
      <p:sp>
        <p:nvSpPr>
          <p:cNvPr id="33" name="Text 26"/>
          <p:cNvSpPr/>
          <p:nvPr/>
        </p:nvSpPr>
        <p:spPr>
          <a:xfrm>
            <a:off x="175498" y="7691676"/>
            <a:ext cx="432435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endParaRPr lang="en-US" sz="1350" dirty="0"/>
          </a:p>
        </p:txBody>
      </p:sp>
      <p:sp>
        <p:nvSpPr>
          <p:cNvPr id="34" name="Text 27"/>
          <p:cNvSpPr/>
          <p:nvPr/>
        </p:nvSpPr>
        <p:spPr>
          <a:xfrm>
            <a:off x="5292447" y="7691676"/>
            <a:ext cx="4045387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50" dirty="0"/>
          </a:p>
        </p:txBody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9522" y="7593687"/>
            <a:ext cx="1135261" cy="419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2196</Words>
  <Application>Microsoft Office PowerPoint</Application>
  <PresentationFormat>Custom</PresentationFormat>
  <Paragraphs>304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Nunito Sans Bold</vt:lpstr>
      <vt:lpstr>Nunito Sans Light</vt:lpstr>
      <vt:lpstr>Arial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Penny Heyes</dc:creator>
  <cp:lastModifiedBy>Penny Heyes</cp:lastModifiedBy>
  <cp:revision>2</cp:revision>
  <dcterms:created xsi:type="dcterms:W3CDTF">2026-03-31T13:32:37Z</dcterms:created>
  <dcterms:modified xsi:type="dcterms:W3CDTF">2026-05-07T11:04:40Z</dcterms:modified>
</cp:coreProperties>
</file>